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305" r:id="rId2"/>
    <p:sldId id="308" r:id="rId3"/>
    <p:sldId id="307" r:id="rId4"/>
    <p:sldId id="311" r:id="rId5"/>
    <p:sldId id="309" r:id="rId6"/>
    <p:sldId id="310" r:id="rId7"/>
    <p:sldId id="304" r:id="rId8"/>
    <p:sldId id="259" r:id="rId9"/>
    <p:sldId id="262" r:id="rId10"/>
    <p:sldId id="260" r:id="rId11"/>
    <p:sldId id="263" r:id="rId12"/>
    <p:sldId id="264" r:id="rId13"/>
    <p:sldId id="265" r:id="rId14"/>
    <p:sldId id="266" r:id="rId15"/>
    <p:sldId id="277" r:id="rId16"/>
    <p:sldId id="270" r:id="rId17"/>
    <p:sldId id="267" r:id="rId18"/>
    <p:sldId id="268" r:id="rId19"/>
    <p:sldId id="278" r:id="rId20"/>
    <p:sldId id="269" r:id="rId21"/>
    <p:sldId id="281" r:id="rId22"/>
    <p:sldId id="282" r:id="rId23"/>
    <p:sldId id="283" r:id="rId24"/>
    <p:sldId id="284" r:id="rId25"/>
    <p:sldId id="279" r:id="rId26"/>
    <p:sldId id="286" r:id="rId27"/>
    <p:sldId id="289" r:id="rId28"/>
    <p:sldId id="293" r:id="rId29"/>
    <p:sldId id="292" r:id="rId30"/>
    <p:sldId id="287" r:id="rId31"/>
    <p:sldId id="290" r:id="rId32"/>
    <p:sldId id="294" r:id="rId33"/>
    <p:sldId id="295" r:id="rId34"/>
    <p:sldId id="297" r:id="rId35"/>
    <p:sldId id="296" r:id="rId36"/>
    <p:sldId id="271" r:id="rId37"/>
    <p:sldId id="274" r:id="rId38"/>
    <p:sldId id="272" r:id="rId39"/>
    <p:sldId id="276" r:id="rId40"/>
    <p:sldId id="299" r:id="rId41"/>
    <p:sldId id="300" r:id="rId42"/>
    <p:sldId id="301" r:id="rId43"/>
    <p:sldId id="302" r:id="rId44"/>
    <p:sldId id="30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 Sarah Zhang" initials="sz"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4" d="100"/>
          <a:sy n="154" d="100"/>
        </p:scale>
        <p:origin x="-48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commentAuthors" Target="commentAuthors.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ACBE0E-1D6D-4377-B734-DCF7722565D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C739EE9-5529-4DAA-8F2C-366A5591B789}">
      <dgm:prSet phldrT="[Text]"/>
      <dgm:spPr/>
      <dgm:t>
        <a:bodyPr/>
        <a:lstStyle/>
        <a:p>
          <a:r>
            <a:rPr lang="en-US" dirty="0" smtClean="0"/>
            <a:t>Block chain and </a:t>
          </a:r>
          <a:r>
            <a:rPr lang="en-US" dirty="0" err="1" smtClean="0"/>
            <a:t>Bitcoin</a:t>
          </a:r>
          <a:endParaRPr lang="en-US" dirty="0"/>
        </a:p>
      </dgm:t>
    </dgm:pt>
    <dgm:pt modelId="{11DC25FF-56D4-4850-8140-4A7C9FEE623C}" type="parTrans" cxnId="{EE963640-BD75-4757-B6A3-B95203491D46}">
      <dgm:prSet/>
      <dgm:spPr/>
      <dgm:t>
        <a:bodyPr/>
        <a:lstStyle/>
        <a:p>
          <a:endParaRPr lang="en-US"/>
        </a:p>
      </dgm:t>
    </dgm:pt>
    <dgm:pt modelId="{B2931D95-8D18-4D8D-BAAA-9CF7CF03BD32}" type="sibTrans" cxnId="{EE963640-BD75-4757-B6A3-B95203491D46}">
      <dgm:prSet/>
      <dgm:spPr/>
      <dgm:t>
        <a:bodyPr/>
        <a:lstStyle/>
        <a:p>
          <a:endParaRPr lang="en-US"/>
        </a:p>
      </dgm:t>
    </dgm:pt>
    <dgm:pt modelId="{01548382-DFB8-45F9-9FD3-4BA657BFECDC}">
      <dgm:prSet/>
      <dgm:spPr/>
      <dgm:t>
        <a:bodyPr/>
        <a:lstStyle/>
        <a:p>
          <a:r>
            <a:rPr lang="en-US" dirty="0" err="1" smtClean="0"/>
            <a:t>Robo</a:t>
          </a:r>
          <a:r>
            <a:rPr lang="en-US" dirty="0" smtClean="0"/>
            <a:t>-Advisors</a:t>
          </a:r>
        </a:p>
      </dgm:t>
    </dgm:pt>
    <dgm:pt modelId="{B64DF703-144F-4653-9EA1-985DA517326B}" type="parTrans" cxnId="{4CDBD174-3ECC-4F3B-8DC6-C42B87FAA215}">
      <dgm:prSet/>
      <dgm:spPr/>
      <dgm:t>
        <a:bodyPr/>
        <a:lstStyle/>
        <a:p>
          <a:endParaRPr lang="en-US"/>
        </a:p>
      </dgm:t>
    </dgm:pt>
    <dgm:pt modelId="{DF19EBA1-ACDD-4D24-AFFD-ED97BFFCEA94}" type="sibTrans" cxnId="{4CDBD174-3ECC-4F3B-8DC6-C42B87FAA215}">
      <dgm:prSet/>
      <dgm:spPr/>
      <dgm:t>
        <a:bodyPr/>
        <a:lstStyle/>
        <a:p>
          <a:endParaRPr lang="en-US"/>
        </a:p>
      </dgm:t>
    </dgm:pt>
    <dgm:pt modelId="{6CB39F59-E48C-40AA-B067-A2060C63FB67}">
      <dgm:prSet/>
      <dgm:spPr/>
      <dgm:t>
        <a:bodyPr/>
        <a:lstStyle/>
        <a:p>
          <a:r>
            <a:rPr lang="en-US" dirty="0" smtClean="0"/>
            <a:t>Peer to Peer Lending &amp; Investing</a:t>
          </a:r>
        </a:p>
      </dgm:t>
    </dgm:pt>
    <dgm:pt modelId="{189D9E66-E1A7-497F-9981-0376D906D4AC}" type="parTrans" cxnId="{A3EC7E42-CDE1-40FB-B4C9-1C1F5D9E02D8}">
      <dgm:prSet/>
      <dgm:spPr/>
      <dgm:t>
        <a:bodyPr/>
        <a:lstStyle/>
        <a:p>
          <a:endParaRPr lang="en-US"/>
        </a:p>
      </dgm:t>
    </dgm:pt>
    <dgm:pt modelId="{724581EC-014A-4186-8A5A-2AB96F17CDF5}" type="sibTrans" cxnId="{A3EC7E42-CDE1-40FB-B4C9-1C1F5D9E02D8}">
      <dgm:prSet/>
      <dgm:spPr/>
      <dgm:t>
        <a:bodyPr/>
        <a:lstStyle/>
        <a:p>
          <a:endParaRPr lang="en-US"/>
        </a:p>
      </dgm:t>
    </dgm:pt>
    <dgm:pt modelId="{3300C918-19A5-4EA5-A6D8-6EBAB8CB4B64}">
      <dgm:prSet/>
      <dgm:spPr/>
      <dgm:t>
        <a:bodyPr/>
        <a:lstStyle/>
        <a:p>
          <a:r>
            <a:rPr lang="en-US" dirty="0" smtClean="0"/>
            <a:t>Crowdfunding</a:t>
          </a:r>
        </a:p>
      </dgm:t>
    </dgm:pt>
    <dgm:pt modelId="{D15CA626-2B1F-46B2-A260-8D1DE68C117B}" type="parTrans" cxnId="{6389DACF-DD6B-4E9F-8440-C456E2D685DB}">
      <dgm:prSet/>
      <dgm:spPr/>
      <dgm:t>
        <a:bodyPr/>
        <a:lstStyle/>
        <a:p>
          <a:endParaRPr lang="en-US"/>
        </a:p>
      </dgm:t>
    </dgm:pt>
    <dgm:pt modelId="{F293A64C-470F-4E38-BD3A-558F9F926121}" type="sibTrans" cxnId="{6389DACF-DD6B-4E9F-8440-C456E2D685DB}">
      <dgm:prSet/>
      <dgm:spPr/>
      <dgm:t>
        <a:bodyPr/>
        <a:lstStyle/>
        <a:p>
          <a:endParaRPr lang="en-US"/>
        </a:p>
      </dgm:t>
    </dgm:pt>
    <dgm:pt modelId="{27CF07BF-0263-4A31-942C-77E2C0B610CA}">
      <dgm:prSet/>
      <dgm:spPr/>
      <dgm:t>
        <a:bodyPr/>
        <a:lstStyle/>
        <a:p>
          <a:r>
            <a:rPr lang="en-US" dirty="0" smtClean="0"/>
            <a:t>Social Media</a:t>
          </a:r>
        </a:p>
      </dgm:t>
    </dgm:pt>
    <dgm:pt modelId="{86722ADE-70E6-49B8-8B71-F6F23EC562EA}" type="parTrans" cxnId="{A31285C5-49B1-4ECD-B996-31BC8AAD52B1}">
      <dgm:prSet/>
      <dgm:spPr/>
      <dgm:t>
        <a:bodyPr/>
        <a:lstStyle/>
        <a:p>
          <a:endParaRPr lang="en-US"/>
        </a:p>
      </dgm:t>
    </dgm:pt>
    <dgm:pt modelId="{5EA69424-2A32-476B-B7FC-4FD7B76B2107}" type="sibTrans" cxnId="{A31285C5-49B1-4ECD-B996-31BC8AAD52B1}">
      <dgm:prSet/>
      <dgm:spPr/>
      <dgm:t>
        <a:bodyPr/>
        <a:lstStyle/>
        <a:p>
          <a:endParaRPr lang="en-US"/>
        </a:p>
      </dgm:t>
    </dgm:pt>
    <dgm:pt modelId="{F2A6E150-BE84-4F76-A9C8-B7EE7E67AF51}">
      <dgm:prSet/>
      <dgm:spPr/>
      <dgm:t>
        <a:bodyPr/>
        <a:lstStyle/>
        <a:p>
          <a:r>
            <a:rPr lang="en-US" dirty="0" smtClean="0"/>
            <a:t>Algorithmic &amp; High Frequency Trading</a:t>
          </a:r>
        </a:p>
      </dgm:t>
    </dgm:pt>
    <dgm:pt modelId="{F46AD4D9-68EB-41C2-8AEF-0A7F500F3E27}" type="parTrans" cxnId="{3DA1A53A-78C5-4C12-A208-CEF8DCE51C72}">
      <dgm:prSet/>
      <dgm:spPr/>
      <dgm:t>
        <a:bodyPr/>
        <a:lstStyle/>
        <a:p>
          <a:endParaRPr lang="en-US"/>
        </a:p>
      </dgm:t>
    </dgm:pt>
    <dgm:pt modelId="{51CA9A6F-0569-46E9-BF0D-4087259895A7}" type="sibTrans" cxnId="{3DA1A53A-78C5-4C12-A208-CEF8DCE51C72}">
      <dgm:prSet/>
      <dgm:spPr/>
      <dgm:t>
        <a:bodyPr/>
        <a:lstStyle/>
        <a:p>
          <a:endParaRPr lang="en-US"/>
        </a:p>
      </dgm:t>
    </dgm:pt>
    <dgm:pt modelId="{B5B3E926-91ED-4081-A4F6-AEF64AF7045F}">
      <dgm:prSet phldrT="[Text]"/>
      <dgm:spPr/>
      <dgm:t>
        <a:bodyPr/>
        <a:lstStyle/>
        <a:p>
          <a:r>
            <a:rPr lang="en-US" dirty="0" smtClean="0"/>
            <a:t>The Financial System</a:t>
          </a:r>
          <a:endParaRPr lang="en-US" dirty="0"/>
        </a:p>
      </dgm:t>
    </dgm:pt>
    <dgm:pt modelId="{1B9D24F3-C09A-47B0-969B-736C999B0E5F}" type="parTrans" cxnId="{E61C1D9F-3224-4551-8809-AC475CFE7974}">
      <dgm:prSet/>
      <dgm:spPr/>
      <dgm:t>
        <a:bodyPr/>
        <a:lstStyle/>
        <a:p>
          <a:endParaRPr lang="en-US"/>
        </a:p>
      </dgm:t>
    </dgm:pt>
    <dgm:pt modelId="{45EE53EA-81FD-4C4C-995B-7645F44CAABA}" type="sibTrans" cxnId="{E61C1D9F-3224-4551-8809-AC475CFE7974}">
      <dgm:prSet/>
      <dgm:spPr/>
      <dgm:t>
        <a:bodyPr/>
        <a:lstStyle/>
        <a:p>
          <a:endParaRPr lang="en-US"/>
        </a:p>
      </dgm:t>
    </dgm:pt>
    <dgm:pt modelId="{F550707D-3F58-4351-A4D6-4F645FBA0CA4}" type="pres">
      <dgm:prSet presAssocID="{DFACBE0E-1D6D-4377-B734-DCF7722565DD}" presName="Name0" presStyleCnt="0">
        <dgm:presLayoutVars>
          <dgm:chMax val="7"/>
          <dgm:chPref val="7"/>
          <dgm:dir/>
        </dgm:presLayoutVars>
      </dgm:prSet>
      <dgm:spPr/>
      <dgm:t>
        <a:bodyPr/>
        <a:lstStyle/>
        <a:p>
          <a:endParaRPr lang="en-US"/>
        </a:p>
      </dgm:t>
    </dgm:pt>
    <dgm:pt modelId="{CA56BD30-CD5E-4916-982A-39552319BC95}" type="pres">
      <dgm:prSet presAssocID="{DFACBE0E-1D6D-4377-B734-DCF7722565DD}" presName="Name1" presStyleCnt="0"/>
      <dgm:spPr/>
    </dgm:pt>
    <dgm:pt modelId="{BEF68681-64FD-4007-8070-00368E58EF55}" type="pres">
      <dgm:prSet presAssocID="{DFACBE0E-1D6D-4377-B734-DCF7722565DD}" presName="cycle" presStyleCnt="0"/>
      <dgm:spPr/>
    </dgm:pt>
    <dgm:pt modelId="{B2D39C5D-39FB-4BE6-809F-C3FBD4B46257}" type="pres">
      <dgm:prSet presAssocID="{DFACBE0E-1D6D-4377-B734-DCF7722565DD}" presName="srcNode" presStyleLbl="node1" presStyleIdx="0" presStyleCnt="7"/>
      <dgm:spPr/>
    </dgm:pt>
    <dgm:pt modelId="{5077BD84-EE94-4E73-AB66-A8D0DCCF45C3}" type="pres">
      <dgm:prSet presAssocID="{DFACBE0E-1D6D-4377-B734-DCF7722565DD}" presName="conn" presStyleLbl="parChTrans1D2" presStyleIdx="0" presStyleCnt="1"/>
      <dgm:spPr/>
      <dgm:t>
        <a:bodyPr/>
        <a:lstStyle/>
        <a:p>
          <a:endParaRPr lang="en-US"/>
        </a:p>
      </dgm:t>
    </dgm:pt>
    <dgm:pt modelId="{E3EC5FB1-9CE4-4277-B7B7-CFAEE1FF4728}" type="pres">
      <dgm:prSet presAssocID="{DFACBE0E-1D6D-4377-B734-DCF7722565DD}" presName="extraNode" presStyleLbl="node1" presStyleIdx="0" presStyleCnt="7"/>
      <dgm:spPr/>
    </dgm:pt>
    <dgm:pt modelId="{343B5314-8DC3-4A38-94BD-4CEBF345563C}" type="pres">
      <dgm:prSet presAssocID="{DFACBE0E-1D6D-4377-B734-DCF7722565DD}" presName="dstNode" presStyleLbl="node1" presStyleIdx="0" presStyleCnt="7"/>
      <dgm:spPr/>
    </dgm:pt>
    <dgm:pt modelId="{3B89ABD9-9E31-4FE9-9F13-1772C9FBAF2B}" type="pres">
      <dgm:prSet presAssocID="{B5B3E926-91ED-4081-A4F6-AEF64AF7045F}" presName="text_1" presStyleLbl="node1" presStyleIdx="0" presStyleCnt="7">
        <dgm:presLayoutVars>
          <dgm:bulletEnabled val="1"/>
        </dgm:presLayoutVars>
      </dgm:prSet>
      <dgm:spPr/>
      <dgm:t>
        <a:bodyPr/>
        <a:lstStyle/>
        <a:p>
          <a:endParaRPr lang="en-US"/>
        </a:p>
      </dgm:t>
    </dgm:pt>
    <dgm:pt modelId="{F125B264-3FF7-43EA-90C5-63BC1872B58B}" type="pres">
      <dgm:prSet presAssocID="{B5B3E926-91ED-4081-A4F6-AEF64AF7045F}" presName="accent_1" presStyleCnt="0"/>
      <dgm:spPr/>
    </dgm:pt>
    <dgm:pt modelId="{F9238159-1CA0-4BC4-A827-37DF82E6B945}" type="pres">
      <dgm:prSet presAssocID="{B5B3E926-91ED-4081-A4F6-AEF64AF7045F}" presName="accentRepeatNode" presStyleLbl="solidFgAcc1" presStyleIdx="0" presStyleCnt="7"/>
      <dgm:spPr/>
    </dgm:pt>
    <dgm:pt modelId="{81AD6A56-B42B-4E76-8EF0-11153E69E325}" type="pres">
      <dgm:prSet presAssocID="{5C739EE9-5529-4DAA-8F2C-366A5591B789}" presName="text_2" presStyleLbl="node1" presStyleIdx="1" presStyleCnt="7">
        <dgm:presLayoutVars>
          <dgm:bulletEnabled val="1"/>
        </dgm:presLayoutVars>
      </dgm:prSet>
      <dgm:spPr/>
      <dgm:t>
        <a:bodyPr/>
        <a:lstStyle/>
        <a:p>
          <a:endParaRPr lang="en-US"/>
        </a:p>
      </dgm:t>
    </dgm:pt>
    <dgm:pt modelId="{37A537AB-0FF8-48D6-8279-FE9CDF22F7E0}" type="pres">
      <dgm:prSet presAssocID="{5C739EE9-5529-4DAA-8F2C-366A5591B789}" presName="accent_2" presStyleCnt="0"/>
      <dgm:spPr/>
    </dgm:pt>
    <dgm:pt modelId="{A3BDC04D-9437-4F7A-97DF-184F732EC082}" type="pres">
      <dgm:prSet presAssocID="{5C739EE9-5529-4DAA-8F2C-366A5591B789}" presName="accentRepeatNode" presStyleLbl="solidFgAcc1" presStyleIdx="1" presStyleCnt="7"/>
      <dgm:spPr/>
    </dgm:pt>
    <dgm:pt modelId="{50EB0DAA-C51C-46D0-B220-4047DBE1E35A}" type="pres">
      <dgm:prSet presAssocID="{01548382-DFB8-45F9-9FD3-4BA657BFECDC}" presName="text_3" presStyleLbl="node1" presStyleIdx="2" presStyleCnt="7">
        <dgm:presLayoutVars>
          <dgm:bulletEnabled val="1"/>
        </dgm:presLayoutVars>
      </dgm:prSet>
      <dgm:spPr/>
      <dgm:t>
        <a:bodyPr/>
        <a:lstStyle/>
        <a:p>
          <a:endParaRPr lang="en-US"/>
        </a:p>
      </dgm:t>
    </dgm:pt>
    <dgm:pt modelId="{E652D530-D774-46B8-AE6B-0D861B8E2160}" type="pres">
      <dgm:prSet presAssocID="{01548382-DFB8-45F9-9FD3-4BA657BFECDC}" presName="accent_3" presStyleCnt="0"/>
      <dgm:spPr/>
    </dgm:pt>
    <dgm:pt modelId="{501CA460-A323-4EF1-A842-C3DCFB22F22D}" type="pres">
      <dgm:prSet presAssocID="{01548382-DFB8-45F9-9FD3-4BA657BFECDC}" presName="accentRepeatNode" presStyleLbl="solidFgAcc1" presStyleIdx="2" presStyleCnt="7"/>
      <dgm:spPr/>
    </dgm:pt>
    <dgm:pt modelId="{CA643A42-7432-4B67-996C-770114B4551F}" type="pres">
      <dgm:prSet presAssocID="{6CB39F59-E48C-40AA-B067-A2060C63FB67}" presName="text_4" presStyleLbl="node1" presStyleIdx="3" presStyleCnt="7">
        <dgm:presLayoutVars>
          <dgm:bulletEnabled val="1"/>
        </dgm:presLayoutVars>
      </dgm:prSet>
      <dgm:spPr/>
      <dgm:t>
        <a:bodyPr/>
        <a:lstStyle/>
        <a:p>
          <a:endParaRPr lang="en-US"/>
        </a:p>
      </dgm:t>
    </dgm:pt>
    <dgm:pt modelId="{714947AB-7E23-4711-959B-32D4ABF82153}" type="pres">
      <dgm:prSet presAssocID="{6CB39F59-E48C-40AA-B067-A2060C63FB67}" presName="accent_4" presStyleCnt="0"/>
      <dgm:spPr/>
    </dgm:pt>
    <dgm:pt modelId="{B6A1DC5A-3D23-42C9-900F-B7EF3E415553}" type="pres">
      <dgm:prSet presAssocID="{6CB39F59-E48C-40AA-B067-A2060C63FB67}" presName="accentRepeatNode" presStyleLbl="solidFgAcc1" presStyleIdx="3" presStyleCnt="7"/>
      <dgm:spPr/>
    </dgm:pt>
    <dgm:pt modelId="{B3A9F0AF-B8AF-462F-9A1D-7395130AA19B}" type="pres">
      <dgm:prSet presAssocID="{3300C918-19A5-4EA5-A6D8-6EBAB8CB4B64}" presName="text_5" presStyleLbl="node1" presStyleIdx="4" presStyleCnt="7">
        <dgm:presLayoutVars>
          <dgm:bulletEnabled val="1"/>
        </dgm:presLayoutVars>
      </dgm:prSet>
      <dgm:spPr/>
      <dgm:t>
        <a:bodyPr/>
        <a:lstStyle/>
        <a:p>
          <a:endParaRPr lang="en-US"/>
        </a:p>
      </dgm:t>
    </dgm:pt>
    <dgm:pt modelId="{85270826-649D-4332-81C4-E84AD0EB513F}" type="pres">
      <dgm:prSet presAssocID="{3300C918-19A5-4EA5-A6D8-6EBAB8CB4B64}" presName="accent_5" presStyleCnt="0"/>
      <dgm:spPr/>
    </dgm:pt>
    <dgm:pt modelId="{A3FC635C-F0DE-47D2-8380-30653DF0EDCD}" type="pres">
      <dgm:prSet presAssocID="{3300C918-19A5-4EA5-A6D8-6EBAB8CB4B64}" presName="accentRepeatNode" presStyleLbl="solidFgAcc1" presStyleIdx="4" presStyleCnt="7"/>
      <dgm:spPr/>
    </dgm:pt>
    <dgm:pt modelId="{80DB1E4C-0848-45C7-AC44-1242BA7320E5}" type="pres">
      <dgm:prSet presAssocID="{27CF07BF-0263-4A31-942C-77E2C0B610CA}" presName="text_6" presStyleLbl="node1" presStyleIdx="5" presStyleCnt="7">
        <dgm:presLayoutVars>
          <dgm:bulletEnabled val="1"/>
        </dgm:presLayoutVars>
      </dgm:prSet>
      <dgm:spPr/>
      <dgm:t>
        <a:bodyPr/>
        <a:lstStyle/>
        <a:p>
          <a:endParaRPr lang="en-US"/>
        </a:p>
      </dgm:t>
    </dgm:pt>
    <dgm:pt modelId="{8D3D9CCF-28B3-4372-95F7-633A6768941C}" type="pres">
      <dgm:prSet presAssocID="{27CF07BF-0263-4A31-942C-77E2C0B610CA}" presName="accent_6" presStyleCnt="0"/>
      <dgm:spPr/>
    </dgm:pt>
    <dgm:pt modelId="{00B0188A-3E55-4C15-8CB8-CE3A6599AC41}" type="pres">
      <dgm:prSet presAssocID="{27CF07BF-0263-4A31-942C-77E2C0B610CA}" presName="accentRepeatNode" presStyleLbl="solidFgAcc1" presStyleIdx="5" presStyleCnt="7"/>
      <dgm:spPr/>
    </dgm:pt>
    <dgm:pt modelId="{CB1F5FCE-E05B-418E-937C-DD3CCE6E035C}" type="pres">
      <dgm:prSet presAssocID="{F2A6E150-BE84-4F76-A9C8-B7EE7E67AF51}" presName="text_7" presStyleLbl="node1" presStyleIdx="6" presStyleCnt="7">
        <dgm:presLayoutVars>
          <dgm:bulletEnabled val="1"/>
        </dgm:presLayoutVars>
      </dgm:prSet>
      <dgm:spPr/>
      <dgm:t>
        <a:bodyPr/>
        <a:lstStyle/>
        <a:p>
          <a:endParaRPr lang="en-US"/>
        </a:p>
      </dgm:t>
    </dgm:pt>
    <dgm:pt modelId="{FEE724DD-4F5C-4C4D-8E94-31D714369405}" type="pres">
      <dgm:prSet presAssocID="{F2A6E150-BE84-4F76-A9C8-B7EE7E67AF51}" presName="accent_7" presStyleCnt="0"/>
      <dgm:spPr/>
    </dgm:pt>
    <dgm:pt modelId="{C1EBDCE9-D485-4C9D-A807-F7E4120A06A5}" type="pres">
      <dgm:prSet presAssocID="{F2A6E150-BE84-4F76-A9C8-B7EE7E67AF51}" presName="accentRepeatNode" presStyleLbl="solidFgAcc1" presStyleIdx="6" presStyleCnt="7"/>
      <dgm:spPr/>
    </dgm:pt>
  </dgm:ptLst>
  <dgm:cxnLst>
    <dgm:cxn modelId="{6389DACF-DD6B-4E9F-8440-C456E2D685DB}" srcId="{DFACBE0E-1D6D-4377-B734-DCF7722565DD}" destId="{3300C918-19A5-4EA5-A6D8-6EBAB8CB4B64}" srcOrd="4" destOrd="0" parTransId="{D15CA626-2B1F-46B2-A260-8D1DE68C117B}" sibTransId="{F293A64C-470F-4E38-BD3A-558F9F926121}"/>
    <dgm:cxn modelId="{E61C1D9F-3224-4551-8809-AC475CFE7974}" srcId="{DFACBE0E-1D6D-4377-B734-DCF7722565DD}" destId="{B5B3E926-91ED-4081-A4F6-AEF64AF7045F}" srcOrd="0" destOrd="0" parTransId="{1B9D24F3-C09A-47B0-969B-736C999B0E5F}" sibTransId="{45EE53EA-81FD-4C4C-995B-7645F44CAABA}"/>
    <dgm:cxn modelId="{835E735C-0E38-4EF3-9D47-DAB793BD07E8}" type="presOf" srcId="{6CB39F59-E48C-40AA-B067-A2060C63FB67}" destId="{CA643A42-7432-4B67-996C-770114B4551F}" srcOrd="0" destOrd="0" presId="urn:microsoft.com/office/officeart/2008/layout/VerticalCurvedList"/>
    <dgm:cxn modelId="{4CDBD174-3ECC-4F3B-8DC6-C42B87FAA215}" srcId="{DFACBE0E-1D6D-4377-B734-DCF7722565DD}" destId="{01548382-DFB8-45F9-9FD3-4BA657BFECDC}" srcOrd="2" destOrd="0" parTransId="{B64DF703-144F-4653-9EA1-985DA517326B}" sibTransId="{DF19EBA1-ACDD-4D24-AFFD-ED97BFFCEA94}"/>
    <dgm:cxn modelId="{9DF76D9A-C6D5-4BC9-B50E-728B2508BC1F}" type="presOf" srcId="{01548382-DFB8-45F9-9FD3-4BA657BFECDC}" destId="{50EB0DAA-C51C-46D0-B220-4047DBE1E35A}" srcOrd="0" destOrd="0" presId="urn:microsoft.com/office/officeart/2008/layout/VerticalCurvedList"/>
    <dgm:cxn modelId="{A3EC7E42-CDE1-40FB-B4C9-1C1F5D9E02D8}" srcId="{DFACBE0E-1D6D-4377-B734-DCF7722565DD}" destId="{6CB39F59-E48C-40AA-B067-A2060C63FB67}" srcOrd="3" destOrd="0" parTransId="{189D9E66-E1A7-497F-9981-0376D906D4AC}" sibTransId="{724581EC-014A-4186-8A5A-2AB96F17CDF5}"/>
    <dgm:cxn modelId="{3DA1A53A-78C5-4C12-A208-CEF8DCE51C72}" srcId="{DFACBE0E-1D6D-4377-B734-DCF7722565DD}" destId="{F2A6E150-BE84-4F76-A9C8-B7EE7E67AF51}" srcOrd="6" destOrd="0" parTransId="{F46AD4D9-68EB-41C2-8AEF-0A7F500F3E27}" sibTransId="{51CA9A6F-0569-46E9-BF0D-4087259895A7}"/>
    <dgm:cxn modelId="{B0094038-00CA-4552-81D1-FF36887A5002}" type="presOf" srcId="{DFACBE0E-1D6D-4377-B734-DCF7722565DD}" destId="{F550707D-3F58-4351-A4D6-4F645FBA0CA4}" srcOrd="0" destOrd="0" presId="urn:microsoft.com/office/officeart/2008/layout/VerticalCurvedList"/>
    <dgm:cxn modelId="{DC6CDD9D-1E52-46B1-856A-0D834D7DFFC9}" type="presOf" srcId="{B5B3E926-91ED-4081-A4F6-AEF64AF7045F}" destId="{3B89ABD9-9E31-4FE9-9F13-1772C9FBAF2B}" srcOrd="0" destOrd="0" presId="urn:microsoft.com/office/officeart/2008/layout/VerticalCurvedList"/>
    <dgm:cxn modelId="{F50A0568-8AA2-4E89-8800-4122AEE6A9D8}" type="presOf" srcId="{3300C918-19A5-4EA5-A6D8-6EBAB8CB4B64}" destId="{B3A9F0AF-B8AF-462F-9A1D-7395130AA19B}" srcOrd="0" destOrd="0" presId="urn:microsoft.com/office/officeart/2008/layout/VerticalCurvedList"/>
    <dgm:cxn modelId="{EE963640-BD75-4757-B6A3-B95203491D46}" srcId="{DFACBE0E-1D6D-4377-B734-DCF7722565DD}" destId="{5C739EE9-5529-4DAA-8F2C-366A5591B789}" srcOrd="1" destOrd="0" parTransId="{11DC25FF-56D4-4850-8140-4A7C9FEE623C}" sibTransId="{B2931D95-8D18-4D8D-BAAA-9CF7CF03BD32}"/>
    <dgm:cxn modelId="{5B44E178-32C4-4E41-970E-33AE7102D014}" type="presOf" srcId="{5C739EE9-5529-4DAA-8F2C-366A5591B789}" destId="{81AD6A56-B42B-4E76-8EF0-11153E69E325}" srcOrd="0" destOrd="0" presId="urn:microsoft.com/office/officeart/2008/layout/VerticalCurvedList"/>
    <dgm:cxn modelId="{A31285C5-49B1-4ECD-B996-31BC8AAD52B1}" srcId="{DFACBE0E-1D6D-4377-B734-DCF7722565DD}" destId="{27CF07BF-0263-4A31-942C-77E2C0B610CA}" srcOrd="5" destOrd="0" parTransId="{86722ADE-70E6-49B8-8B71-F6F23EC562EA}" sibTransId="{5EA69424-2A32-476B-B7FC-4FD7B76B2107}"/>
    <dgm:cxn modelId="{0AE35C4D-B8B0-4B97-A834-8F0AE9E08E08}" type="presOf" srcId="{45EE53EA-81FD-4C4C-995B-7645F44CAABA}" destId="{5077BD84-EE94-4E73-AB66-A8D0DCCF45C3}" srcOrd="0" destOrd="0" presId="urn:microsoft.com/office/officeart/2008/layout/VerticalCurvedList"/>
    <dgm:cxn modelId="{78E0A3D5-7F30-43F2-9310-E5B01873275E}" type="presOf" srcId="{F2A6E150-BE84-4F76-A9C8-B7EE7E67AF51}" destId="{CB1F5FCE-E05B-418E-937C-DD3CCE6E035C}" srcOrd="0" destOrd="0" presId="urn:microsoft.com/office/officeart/2008/layout/VerticalCurvedList"/>
    <dgm:cxn modelId="{2607729C-2E97-446E-8379-47A66687CD3C}" type="presOf" srcId="{27CF07BF-0263-4A31-942C-77E2C0B610CA}" destId="{80DB1E4C-0848-45C7-AC44-1242BA7320E5}" srcOrd="0" destOrd="0" presId="urn:microsoft.com/office/officeart/2008/layout/VerticalCurvedList"/>
    <dgm:cxn modelId="{F996CC73-C4C9-4CC5-8B0E-EC1B1801447E}" type="presParOf" srcId="{F550707D-3F58-4351-A4D6-4F645FBA0CA4}" destId="{CA56BD30-CD5E-4916-982A-39552319BC95}" srcOrd="0" destOrd="0" presId="urn:microsoft.com/office/officeart/2008/layout/VerticalCurvedList"/>
    <dgm:cxn modelId="{C17ACAAC-11B1-4CAA-A12D-8787C1604ED1}" type="presParOf" srcId="{CA56BD30-CD5E-4916-982A-39552319BC95}" destId="{BEF68681-64FD-4007-8070-00368E58EF55}" srcOrd="0" destOrd="0" presId="urn:microsoft.com/office/officeart/2008/layout/VerticalCurvedList"/>
    <dgm:cxn modelId="{16321856-95C9-45D8-9A74-A3589AF2EEDA}" type="presParOf" srcId="{BEF68681-64FD-4007-8070-00368E58EF55}" destId="{B2D39C5D-39FB-4BE6-809F-C3FBD4B46257}" srcOrd="0" destOrd="0" presId="urn:microsoft.com/office/officeart/2008/layout/VerticalCurvedList"/>
    <dgm:cxn modelId="{9BA85A12-7551-44FB-8C03-4B0CAF66C420}" type="presParOf" srcId="{BEF68681-64FD-4007-8070-00368E58EF55}" destId="{5077BD84-EE94-4E73-AB66-A8D0DCCF45C3}" srcOrd="1" destOrd="0" presId="urn:microsoft.com/office/officeart/2008/layout/VerticalCurvedList"/>
    <dgm:cxn modelId="{C03A398A-DC3B-4126-AE69-8319FBD396AA}" type="presParOf" srcId="{BEF68681-64FD-4007-8070-00368E58EF55}" destId="{E3EC5FB1-9CE4-4277-B7B7-CFAEE1FF4728}" srcOrd="2" destOrd="0" presId="urn:microsoft.com/office/officeart/2008/layout/VerticalCurvedList"/>
    <dgm:cxn modelId="{B8CED0AF-9FBB-422A-A2B1-78DC15147BFD}" type="presParOf" srcId="{BEF68681-64FD-4007-8070-00368E58EF55}" destId="{343B5314-8DC3-4A38-94BD-4CEBF345563C}" srcOrd="3" destOrd="0" presId="urn:microsoft.com/office/officeart/2008/layout/VerticalCurvedList"/>
    <dgm:cxn modelId="{60F0953C-86E9-41EB-8E51-7DFE393CD201}" type="presParOf" srcId="{CA56BD30-CD5E-4916-982A-39552319BC95}" destId="{3B89ABD9-9E31-4FE9-9F13-1772C9FBAF2B}" srcOrd="1" destOrd="0" presId="urn:microsoft.com/office/officeart/2008/layout/VerticalCurvedList"/>
    <dgm:cxn modelId="{8E5160E1-A243-4EF6-B26E-9279B18B879F}" type="presParOf" srcId="{CA56BD30-CD5E-4916-982A-39552319BC95}" destId="{F125B264-3FF7-43EA-90C5-63BC1872B58B}" srcOrd="2" destOrd="0" presId="urn:microsoft.com/office/officeart/2008/layout/VerticalCurvedList"/>
    <dgm:cxn modelId="{11811A34-4DB5-4137-80B6-6E308F57B735}" type="presParOf" srcId="{F125B264-3FF7-43EA-90C5-63BC1872B58B}" destId="{F9238159-1CA0-4BC4-A827-37DF82E6B945}" srcOrd="0" destOrd="0" presId="urn:microsoft.com/office/officeart/2008/layout/VerticalCurvedList"/>
    <dgm:cxn modelId="{B9D8CF14-A316-444B-AF71-A5FE4733BBCF}" type="presParOf" srcId="{CA56BD30-CD5E-4916-982A-39552319BC95}" destId="{81AD6A56-B42B-4E76-8EF0-11153E69E325}" srcOrd="3" destOrd="0" presId="urn:microsoft.com/office/officeart/2008/layout/VerticalCurvedList"/>
    <dgm:cxn modelId="{361D14AB-D093-4F8C-92CF-1DF4961EC48A}" type="presParOf" srcId="{CA56BD30-CD5E-4916-982A-39552319BC95}" destId="{37A537AB-0FF8-48D6-8279-FE9CDF22F7E0}" srcOrd="4" destOrd="0" presId="urn:microsoft.com/office/officeart/2008/layout/VerticalCurvedList"/>
    <dgm:cxn modelId="{496C784A-1724-48D5-A50E-9F18415CB5D1}" type="presParOf" srcId="{37A537AB-0FF8-48D6-8279-FE9CDF22F7E0}" destId="{A3BDC04D-9437-4F7A-97DF-184F732EC082}" srcOrd="0" destOrd="0" presId="urn:microsoft.com/office/officeart/2008/layout/VerticalCurvedList"/>
    <dgm:cxn modelId="{8AD6E3CD-E6CD-456E-8E05-0900880E4589}" type="presParOf" srcId="{CA56BD30-CD5E-4916-982A-39552319BC95}" destId="{50EB0DAA-C51C-46D0-B220-4047DBE1E35A}" srcOrd="5" destOrd="0" presId="urn:microsoft.com/office/officeart/2008/layout/VerticalCurvedList"/>
    <dgm:cxn modelId="{E819BB2B-39F5-47E7-B49F-5D30328593F8}" type="presParOf" srcId="{CA56BD30-CD5E-4916-982A-39552319BC95}" destId="{E652D530-D774-46B8-AE6B-0D861B8E2160}" srcOrd="6" destOrd="0" presId="urn:microsoft.com/office/officeart/2008/layout/VerticalCurvedList"/>
    <dgm:cxn modelId="{2B41166D-3769-4420-A79B-775BFF94F16A}" type="presParOf" srcId="{E652D530-D774-46B8-AE6B-0D861B8E2160}" destId="{501CA460-A323-4EF1-A842-C3DCFB22F22D}" srcOrd="0" destOrd="0" presId="urn:microsoft.com/office/officeart/2008/layout/VerticalCurvedList"/>
    <dgm:cxn modelId="{CFCBE1DF-386C-4BE8-918C-24339E21F6B2}" type="presParOf" srcId="{CA56BD30-CD5E-4916-982A-39552319BC95}" destId="{CA643A42-7432-4B67-996C-770114B4551F}" srcOrd="7" destOrd="0" presId="urn:microsoft.com/office/officeart/2008/layout/VerticalCurvedList"/>
    <dgm:cxn modelId="{F97420D9-0B81-4289-B97D-4C0C435FDC78}" type="presParOf" srcId="{CA56BD30-CD5E-4916-982A-39552319BC95}" destId="{714947AB-7E23-4711-959B-32D4ABF82153}" srcOrd="8" destOrd="0" presId="urn:microsoft.com/office/officeart/2008/layout/VerticalCurvedList"/>
    <dgm:cxn modelId="{14B676C2-6DAF-4C99-831B-8D914012C932}" type="presParOf" srcId="{714947AB-7E23-4711-959B-32D4ABF82153}" destId="{B6A1DC5A-3D23-42C9-900F-B7EF3E415553}" srcOrd="0" destOrd="0" presId="urn:microsoft.com/office/officeart/2008/layout/VerticalCurvedList"/>
    <dgm:cxn modelId="{73264000-2241-43E0-83D2-83C742B2FEAD}" type="presParOf" srcId="{CA56BD30-CD5E-4916-982A-39552319BC95}" destId="{B3A9F0AF-B8AF-462F-9A1D-7395130AA19B}" srcOrd="9" destOrd="0" presId="urn:microsoft.com/office/officeart/2008/layout/VerticalCurvedList"/>
    <dgm:cxn modelId="{4F35AA33-FD50-4E0A-A0EB-21492B096C54}" type="presParOf" srcId="{CA56BD30-CD5E-4916-982A-39552319BC95}" destId="{85270826-649D-4332-81C4-E84AD0EB513F}" srcOrd="10" destOrd="0" presId="urn:microsoft.com/office/officeart/2008/layout/VerticalCurvedList"/>
    <dgm:cxn modelId="{BA2AA20D-1844-48F6-B2B0-947326586EA9}" type="presParOf" srcId="{85270826-649D-4332-81C4-E84AD0EB513F}" destId="{A3FC635C-F0DE-47D2-8380-30653DF0EDCD}" srcOrd="0" destOrd="0" presId="urn:microsoft.com/office/officeart/2008/layout/VerticalCurvedList"/>
    <dgm:cxn modelId="{AF64017D-A0E1-4EEA-9AD9-79D53C134FFD}" type="presParOf" srcId="{CA56BD30-CD5E-4916-982A-39552319BC95}" destId="{80DB1E4C-0848-45C7-AC44-1242BA7320E5}" srcOrd="11" destOrd="0" presId="urn:microsoft.com/office/officeart/2008/layout/VerticalCurvedList"/>
    <dgm:cxn modelId="{569BA757-EBDE-4757-9597-5093A14D5EE4}" type="presParOf" srcId="{CA56BD30-CD5E-4916-982A-39552319BC95}" destId="{8D3D9CCF-28B3-4372-95F7-633A6768941C}" srcOrd="12" destOrd="0" presId="urn:microsoft.com/office/officeart/2008/layout/VerticalCurvedList"/>
    <dgm:cxn modelId="{ACBC34BC-8594-4980-8AC3-E167CED54655}" type="presParOf" srcId="{8D3D9CCF-28B3-4372-95F7-633A6768941C}" destId="{00B0188A-3E55-4C15-8CB8-CE3A6599AC41}" srcOrd="0" destOrd="0" presId="urn:microsoft.com/office/officeart/2008/layout/VerticalCurvedList"/>
    <dgm:cxn modelId="{CDB277B7-3DA3-46DE-8B9B-2FD9CB15377F}" type="presParOf" srcId="{CA56BD30-CD5E-4916-982A-39552319BC95}" destId="{CB1F5FCE-E05B-418E-937C-DD3CCE6E035C}" srcOrd="13" destOrd="0" presId="urn:microsoft.com/office/officeart/2008/layout/VerticalCurvedList"/>
    <dgm:cxn modelId="{FEEC362B-357C-4B18-B41B-1E58A2D07E65}" type="presParOf" srcId="{CA56BD30-CD5E-4916-982A-39552319BC95}" destId="{FEE724DD-4F5C-4C4D-8E94-31D714369405}" srcOrd="14" destOrd="0" presId="urn:microsoft.com/office/officeart/2008/layout/VerticalCurvedList"/>
    <dgm:cxn modelId="{77118385-2FC2-4FC1-81EA-EBF0ABE6654A}" type="presParOf" srcId="{FEE724DD-4F5C-4C4D-8E94-31D714369405}" destId="{C1EBDCE9-D485-4C9D-A807-F7E4120A06A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F58B52-00B0-401D-81AE-D5EE1C5A4E8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A78ACE9-E277-421F-9FD3-331427AD9112}">
      <dgm:prSet phldrT="[Text]"/>
      <dgm:spPr/>
      <dgm:t>
        <a:bodyPr/>
        <a:lstStyle/>
        <a:p>
          <a:r>
            <a:rPr lang="en-CA" dirty="0" smtClean="0"/>
            <a:t>Capital originates from wealth creation, controlled by households</a:t>
          </a:r>
          <a:endParaRPr lang="en-US" dirty="0"/>
        </a:p>
      </dgm:t>
    </dgm:pt>
    <dgm:pt modelId="{526B571A-14BD-479A-8F4E-0F717BF84A8D}" type="parTrans" cxnId="{C0E178FF-F09D-46A5-92D8-A343B886A98D}">
      <dgm:prSet/>
      <dgm:spPr/>
      <dgm:t>
        <a:bodyPr/>
        <a:lstStyle/>
        <a:p>
          <a:endParaRPr lang="en-US"/>
        </a:p>
      </dgm:t>
    </dgm:pt>
    <dgm:pt modelId="{16CB5B62-2484-42C1-92EF-62CC1CEB9903}" type="sibTrans" cxnId="{C0E178FF-F09D-46A5-92D8-A343B886A98D}">
      <dgm:prSet/>
      <dgm:spPr/>
      <dgm:t>
        <a:bodyPr/>
        <a:lstStyle/>
        <a:p>
          <a:endParaRPr lang="en-US"/>
        </a:p>
      </dgm:t>
    </dgm:pt>
    <dgm:pt modelId="{65AEA15E-D017-4530-A097-1416445E92B1}">
      <dgm:prSet/>
      <dgm:spPr/>
      <dgm:t>
        <a:bodyPr/>
        <a:lstStyle/>
        <a:p>
          <a:r>
            <a:rPr lang="en-CA" smtClean="0"/>
            <a:t>Returns on capital earned through lending, investing excess funds</a:t>
          </a:r>
          <a:endParaRPr lang="en-CA" dirty="0"/>
        </a:p>
      </dgm:t>
    </dgm:pt>
    <dgm:pt modelId="{3A603B2F-C52A-4E42-B06D-D49096B3CD6A}" type="parTrans" cxnId="{7FE05BB9-76E4-474B-9CA4-C2DD540A361E}">
      <dgm:prSet/>
      <dgm:spPr/>
      <dgm:t>
        <a:bodyPr/>
        <a:lstStyle/>
        <a:p>
          <a:endParaRPr lang="en-US"/>
        </a:p>
      </dgm:t>
    </dgm:pt>
    <dgm:pt modelId="{C1AFB9E7-E0DD-4C08-BAB6-730657CDB306}" type="sibTrans" cxnId="{7FE05BB9-76E4-474B-9CA4-C2DD540A361E}">
      <dgm:prSet/>
      <dgm:spPr/>
      <dgm:t>
        <a:bodyPr/>
        <a:lstStyle/>
        <a:p>
          <a:endParaRPr lang="en-US"/>
        </a:p>
      </dgm:t>
    </dgm:pt>
    <dgm:pt modelId="{1ADF6667-0DF4-4658-9EB2-62B06777251B}">
      <dgm:prSet/>
      <dgm:spPr/>
      <dgm:t>
        <a:bodyPr/>
        <a:lstStyle/>
        <a:p>
          <a:r>
            <a:rPr lang="en-CA" smtClean="0"/>
            <a:t>Excess funds (savings) are residual, after consumption</a:t>
          </a:r>
          <a:endParaRPr lang="en-CA" dirty="0"/>
        </a:p>
      </dgm:t>
    </dgm:pt>
    <dgm:pt modelId="{A370A56D-4EDE-42D0-9D95-955FAE81F599}" type="parTrans" cxnId="{85351AE6-B76D-4FB5-9BD7-34EB0DA6ECCD}">
      <dgm:prSet/>
      <dgm:spPr/>
      <dgm:t>
        <a:bodyPr/>
        <a:lstStyle/>
        <a:p>
          <a:endParaRPr lang="en-US"/>
        </a:p>
      </dgm:t>
    </dgm:pt>
    <dgm:pt modelId="{F888255C-6B2C-4EAF-9090-A9177919A249}" type="sibTrans" cxnId="{85351AE6-B76D-4FB5-9BD7-34EB0DA6ECCD}">
      <dgm:prSet/>
      <dgm:spPr/>
      <dgm:t>
        <a:bodyPr/>
        <a:lstStyle/>
        <a:p>
          <a:endParaRPr lang="en-US"/>
        </a:p>
      </dgm:t>
    </dgm:pt>
    <dgm:pt modelId="{A8170D27-71AA-472E-A2BE-79998DECCA54}" type="pres">
      <dgm:prSet presAssocID="{44F58B52-00B0-401D-81AE-D5EE1C5A4E8B}" presName="linear" presStyleCnt="0">
        <dgm:presLayoutVars>
          <dgm:dir/>
          <dgm:animLvl val="lvl"/>
          <dgm:resizeHandles val="exact"/>
        </dgm:presLayoutVars>
      </dgm:prSet>
      <dgm:spPr/>
      <dgm:t>
        <a:bodyPr/>
        <a:lstStyle/>
        <a:p>
          <a:endParaRPr lang="en-US"/>
        </a:p>
      </dgm:t>
    </dgm:pt>
    <dgm:pt modelId="{3E30A734-A09B-4B54-A005-7C9D7C7B48BA}" type="pres">
      <dgm:prSet presAssocID="{AA78ACE9-E277-421F-9FD3-331427AD9112}" presName="parentLin" presStyleCnt="0"/>
      <dgm:spPr/>
    </dgm:pt>
    <dgm:pt modelId="{582BCD55-0902-46BE-B236-A7C4F83B846D}" type="pres">
      <dgm:prSet presAssocID="{AA78ACE9-E277-421F-9FD3-331427AD9112}" presName="parentLeftMargin" presStyleLbl="node1" presStyleIdx="0" presStyleCnt="3"/>
      <dgm:spPr/>
      <dgm:t>
        <a:bodyPr/>
        <a:lstStyle/>
        <a:p>
          <a:endParaRPr lang="en-US"/>
        </a:p>
      </dgm:t>
    </dgm:pt>
    <dgm:pt modelId="{4429891A-556A-4DAE-8669-9FF8D1731316}" type="pres">
      <dgm:prSet presAssocID="{AA78ACE9-E277-421F-9FD3-331427AD9112}" presName="parentText" presStyleLbl="node1" presStyleIdx="0" presStyleCnt="3">
        <dgm:presLayoutVars>
          <dgm:chMax val="0"/>
          <dgm:bulletEnabled val="1"/>
        </dgm:presLayoutVars>
      </dgm:prSet>
      <dgm:spPr/>
      <dgm:t>
        <a:bodyPr/>
        <a:lstStyle/>
        <a:p>
          <a:endParaRPr lang="en-US"/>
        </a:p>
      </dgm:t>
    </dgm:pt>
    <dgm:pt modelId="{7BE3E759-507F-4CFF-AC63-3536F36F5B69}" type="pres">
      <dgm:prSet presAssocID="{AA78ACE9-E277-421F-9FD3-331427AD9112}" presName="negativeSpace" presStyleCnt="0"/>
      <dgm:spPr/>
    </dgm:pt>
    <dgm:pt modelId="{BD106B61-CCCB-44B7-A144-5EED290A3352}" type="pres">
      <dgm:prSet presAssocID="{AA78ACE9-E277-421F-9FD3-331427AD9112}" presName="childText" presStyleLbl="conFgAcc1" presStyleIdx="0" presStyleCnt="3">
        <dgm:presLayoutVars>
          <dgm:bulletEnabled val="1"/>
        </dgm:presLayoutVars>
      </dgm:prSet>
      <dgm:spPr/>
    </dgm:pt>
    <dgm:pt modelId="{35546B81-1D88-4AB9-8B22-F8AEA6E58C02}" type="pres">
      <dgm:prSet presAssocID="{16CB5B62-2484-42C1-92EF-62CC1CEB9903}" presName="spaceBetweenRectangles" presStyleCnt="0"/>
      <dgm:spPr/>
    </dgm:pt>
    <dgm:pt modelId="{131CB43B-A2F7-4A3C-A1D3-6A54EBE0332C}" type="pres">
      <dgm:prSet presAssocID="{65AEA15E-D017-4530-A097-1416445E92B1}" presName="parentLin" presStyleCnt="0"/>
      <dgm:spPr/>
    </dgm:pt>
    <dgm:pt modelId="{F4A39DE9-6661-43FB-9C5C-A87CBEF29105}" type="pres">
      <dgm:prSet presAssocID="{65AEA15E-D017-4530-A097-1416445E92B1}" presName="parentLeftMargin" presStyleLbl="node1" presStyleIdx="0" presStyleCnt="3"/>
      <dgm:spPr/>
      <dgm:t>
        <a:bodyPr/>
        <a:lstStyle/>
        <a:p>
          <a:endParaRPr lang="en-US"/>
        </a:p>
      </dgm:t>
    </dgm:pt>
    <dgm:pt modelId="{D5226111-5615-4652-A773-5CB7766A927C}" type="pres">
      <dgm:prSet presAssocID="{65AEA15E-D017-4530-A097-1416445E92B1}" presName="parentText" presStyleLbl="node1" presStyleIdx="1" presStyleCnt="3">
        <dgm:presLayoutVars>
          <dgm:chMax val="0"/>
          <dgm:bulletEnabled val="1"/>
        </dgm:presLayoutVars>
      </dgm:prSet>
      <dgm:spPr/>
      <dgm:t>
        <a:bodyPr/>
        <a:lstStyle/>
        <a:p>
          <a:endParaRPr lang="en-US"/>
        </a:p>
      </dgm:t>
    </dgm:pt>
    <dgm:pt modelId="{B54FCEA9-E991-4975-AC3F-8F4A3F68F89E}" type="pres">
      <dgm:prSet presAssocID="{65AEA15E-D017-4530-A097-1416445E92B1}" presName="negativeSpace" presStyleCnt="0"/>
      <dgm:spPr/>
    </dgm:pt>
    <dgm:pt modelId="{029B023B-50E7-45E3-BC91-8CB7BE7D7717}" type="pres">
      <dgm:prSet presAssocID="{65AEA15E-D017-4530-A097-1416445E92B1}" presName="childText" presStyleLbl="conFgAcc1" presStyleIdx="1" presStyleCnt="3">
        <dgm:presLayoutVars>
          <dgm:bulletEnabled val="1"/>
        </dgm:presLayoutVars>
      </dgm:prSet>
      <dgm:spPr/>
    </dgm:pt>
    <dgm:pt modelId="{CCF135E8-63D5-4BC0-BAF7-50F44BDD4DF9}" type="pres">
      <dgm:prSet presAssocID="{C1AFB9E7-E0DD-4C08-BAB6-730657CDB306}" presName="spaceBetweenRectangles" presStyleCnt="0"/>
      <dgm:spPr/>
    </dgm:pt>
    <dgm:pt modelId="{F3C0E1BE-C6D8-43E1-B002-3F54CB28E916}" type="pres">
      <dgm:prSet presAssocID="{1ADF6667-0DF4-4658-9EB2-62B06777251B}" presName="parentLin" presStyleCnt="0"/>
      <dgm:spPr/>
    </dgm:pt>
    <dgm:pt modelId="{85ED15C5-0D64-4227-9F6B-48D502DE5B19}" type="pres">
      <dgm:prSet presAssocID="{1ADF6667-0DF4-4658-9EB2-62B06777251B}" presName="parentLeftMargin" presStyleLbl="node1" presStyleIdx="1" presStyleCnt="3"/>
      <dgm:spPr/>
      <dgm:t>
        <a:bodyPr/>
        <a:lstStyle/>
        <a:p>
          <a:endParaRPr lang="en-US"/>
        </a:p>
      </dgm:t>
    </dgm:pt>
    <dgm:pt modelId="{A8CE09C4-5C28-4480-A907-DDF13B76DDA8}" type="pres">
      <dgm:prSet presAssocID="{1ADF6667-0DF4-4658-9EB2-62B06777251B}" presName="parentText" presStyleLbl="node1" presStyleIdx="2" presStyleCnt="3">
        <dgm:presLayoutVars>
          <dgm:chMax val="0"/>
          <dgm:bulletEnabled val="1"/>
        </dgm:presLayoutVars>
      </dgm:prSet>
      <dgm:spPr/>
      <dgm:t>
        <a:bodyPr/>
        <a:lstStyle/>
        <a:p>
          <a:endParaRPr lang="en-US"/>
        </a:p>
      </dgm:t>
    </dgm:pt>
    <dgm:pt modelId="{4B374F95-99DD-44A3-AFEC-CADE6504FCE0}" type="pres">
      <dgm:prSet presAssocID="{1ADF6667-0DF4-4658-9EB2-62B06777251B}" presName="negativeSpace" presStyleCnt="0"/>
      <dgm:spPr/>
    </dgm:pt>
    <dgm:pt modelId="{7D357410-6390-48C8-870C-293F8AD6CDF3}" type="pres">
      <dgm:prSet presAssocID="{1ADF6667-0DF4-4658-9EB2-62B06777251B}" presName="childText" presStyleLbl="conFgAcc1" presStyleIdx="2" presStyleCnt="3">
        <dgm:presLayoutVars>
          <dgm:bulletEnabled val="1"/>
        </dgm:presLayoutVars>
      </dgm:prSet>
      <dgm:spPr/>
    </dgm:pt>
  </dgm:ptLst>
  <dgm:cxnLst>
    <dgm:cxn modelId="{7FE05BB9-76E4-474B-9CA4-C2DD540A361E}" srcId="{44F58B52-00B0-401D-81AE-D5EE1C5A4E8B}" destId="{65AEA15E-D017-4530-A097-1416445E92B1}" srcOrd="1" destOrd="0" parTransId="{3A603B2F-C52A-4E42-B06D-D49096B3CD6A}" sibTransId="{C1AFB9E7-E0DD-4C08-BAB6-730657CDB306}"/>
    <dgm:cxn modelId="{05B8CD9E-D36B-45C9-A06E-22D8272C9D9C}" type="presOf" srcId="{65AEA15E-D017-4530-A097-1416445E92B1}" destId="{F4A39DE9-6661-43FB-9C5C-A87CBEF29105}" srcOrd="0" destOrd="0" presId="urn:microsoft.com/office/officeart/2005/8/layout/list1"/>
    <dgm:cxn modelId="{85351AE6-B76D-4FB5-9BD7-34EB0DA6ECCD}" srcId="{44F58B52-00B0-401D-81AE-D5EE1C5A4E8B}" destId="{1ADF6667-0DF4-4658-9EB2-62B06777251B}" srcOrd="2" destOrd="0" parTransId="{A370A56D-4EDE-42D0-9D95-955FAE81F599}" sibTransId="{F888255C-6B2C-4EAF-9090-A9177919A249}"/>
    <dgm:cxn modelId="{A355B588-8E6C-4A4C-8753-9385C0589833}" type="presOf" srcId="{AA78ACE9-E277-421F-9FD3-331427AD9112}" destId="{582BCD55-0902-46BE-B236-A7C4F83B846D}" srcOrd="0" destOrd="0" presId="urn:microsoft.com/office/officeart/2005/8/layout/list1"/>
    <dgm:cxn modelId="{AA7585E9-1AC1-421F-AFE6-41F234315094}" type="presOf" srcId="{AA78ACE9-E277-421F-9FD3-331427AD9112}" destId="{4429891A-556A-4DAE-8669-9FF8D1731316}" srcOrd="1" destOrd="0" presId="urn:microsoft.com/office/officeart/2005/8/layout/list1"/>
    <dgm:cxn modelId="{C0E178FF-F09D-46A5-92D8-A343B886A98D}" srcId="{44F58B52-00B0-401D-81AE-D5EE1C5A4E8B}" destId="{AA78ACE9-E277-421F-9FD3-331427AD9112}" srcOrd="0" destOrd="0" parTransId="{526B571A-14BD-479A-8F4E-0F717BF84A8D}" sibTransId="{16CB5B62-2484-42C1-92EF-62CC1CEB9903}"/>
    <dgm:cxn modelId="{6CE2DED7-B86C-4B27-B22D-736FD428BB4D}" type="presOf" srcId="{44F58B52-00B0-401D-81AE-D5EE1C5A4E8B}" destId="{A8170D27-71AA-472E-A2BE-79998DECCA54}" srcOrd="0" destOrd="0" presId="urn:microsoft.com/office/officeart/2005/8/layout/list1"/>
    <dgm:cxn modelId="{38AE070B-F322-407A-9050-0037F481E0FC}" type="presOf" srcId="{1ADF6667-0DF4-4658-9EB2-62B06777251B}" destId="{A8CE09C4-5C28-4480-A907-DDF13B76DDA8}" srcOrd="1" destOrd="0" presId="urn:microsoft.com/office/officeart/2005/8/layout/list1"/>
    <dgm:cxn modelId="{A5AF4692-C77D-4230-8D46-B11A74ECF01F}" type="presOf" srcId="{1ADF6667-0DF4-4658-9EB2-62B06777251B}" destId="{85ED15C5-0D64-4227-9F6B-48D502DE5B19}" srcOrd="0" destOrd="0" presId="urn:microsoft.com/office/officeart/2005/8/layout/list1"/>
    <dgm:cxn modelId="{B3A5A0E6-93EF-4063-BA13-7C0B7E1E3FDE}" type="presOf" srcId="{65AEA15E-D017-4530-A097-1416445E92B1}" destId="{D5226111-5615-4652-A773-5CB7766A927C}" srcOrd="1" destOrd="0" presId="urn:microsoft.com/office/officeart/2005/8/layout/list1"/>
    <dgm:cxn modelId="{850029F3-03DE-457B-9875-570636AAD0EA}" type="presParOf" srcId="{A8170D27-71AA-472E-A2BE-79998DECCA54}" destId="{3E30A734-A09B-4B54-A005-7C9D7C7B48BA}" srcOrd="0" destOrd="0" presId="urn:microsoft.com/office/officeart/2005/8/layout/list1"/>
    <dgm:cxn modelId="{D6305F55-1591-4995-9A86-87CA88F9C4CB}" type="presParOf" srcId="{3E30A734-A09B-4B54-A005-7C9D7C7B48BA}" destId="{582BCD55-0902-46BE-B236-A7C4F83B846D}" srcOrd="0" destOrd="0" presId="urn:microsoft.com/office/officeart/2005/8/layout/list1"/>
    <dgm:cxn modelId="{70255EE5-6A45-4919-888D-C6C8D8F1534B}" type="presParOf" srcId="{3E30A734-A09B-4B54-A005-7C9D7C7B48BA}" destId="{4429891A-556A-4DAE-8669-9FF8D1731316}" srcOrd="1" destOrd="0" presId="urn:microsoft.com/office/officeart/2005/8/layout/list1"/>
    <dgm:cxn modelId="{E077DFA8-4DA8-41EE-A5A4-68938019E307}" type="presParOf" srcId="{A8170D27-71AA-472E-A2BE-79998DECCA54}" destId="{7BE3E759-507F-4CFF-AC63-3536F36F5B69}" srcOrd="1" destOrd="0" presId="urn:microsoft.com/office/officeart/2005/8/layout/list1"/>
    <dgm:cxn modelId="{D9D05DBE-B506-4A85-86D3-89D7C4DF1DD9}" type="presParOf" srcId="{A8170D27-71AA-472E-A2BE-79998DECCA54}" destId="{BD106B61-CCCB-44B7-A144-5EED290A3352}" srcOrd="2" destOrd="0" presId="urn:microsoft.com/office/officeart/2005/8/layout/list1"/>
    <dgm:cxn modelId="{DEFBEB7D-AD96-43C9-ABBB-EF96DEA32D5D}" type="presParOf" srcId="{A8170D27-71AA-472E-A2BE-79998DECCA54}" destId="{35546B81-1D88-4AB9-8B22-F8AEA6E58C02}" srcOrd="3" destOrd="0" presId="urn:microsoft.com/office/officeart/2005/8/layout/list1"/>
    <dgm:cxn modelId="{C37B99DD-85C1-4A97-BFAD-D1D8BB080BFF}" type="presParOf" srcId="{A8170D27-71AA-472E-A2BE-79998DECCA54}" destId="{131CB43B-A2F7-4A3C-A1D3-6A54EBE0332C}" srcOrd="4" destOrd="0" presId="urn:microsoft.com/office/officeart/2005/8/layout/list1"/>
    <dgm:cxn modelId="{1F7219EB-6D3E-4253-98A9-3ACF47E80DDB}" type="presParOf" srcId="{131CB43B-A2F7-4A3C-A1D3-6A54EBE0332C}" destId="{F4A39DE9-6661-43FB-9C5C-A87CBEF29105}" srcOrd="0" destOrd="0" presId="urn:microsoft.com/office/officeart/2005/8/layout/list1"/>
    <dgm:cxn modelId="{746A6EED-83F9-4095-B2E7-DB0A2245F3C2}" type="presParOf" srcId="{131CB43B-A2F7-4A3C-A1D3-6A54EBE0332C}" destId="{D5226111-5615-4652-A773-5CB7766A927C}" srcOrd="1" destOrd="0" presId="urn:microsoft.com/office/officeart/2005/8/layout/list1"/>
    <dgm:cxn modelId="{68DDD88A-C25A-4522-87CA-D586E85D7319}" type="presParOf" srcId="{A8170D27-71AA-472E-A2BE-79998DECCA54}" destId="{B54FCEA9-E991-4975-AC3F-8F4A3F68F89E}" srcOrd="5" destOrd="0" presId="urn:microsoft.com/office/officeart/2005/8/layout/list1"/>
    <dgm:cxn modelId="{E097B972-DC41-43B9-A821-27047DD286AC}" type="presParOf" srcId="{A8170D27-71AA-472E-A2BE-79998DECCA54}" destId="{029B023B-50E7-45E3-BC91-8CB7BE7D7717}" srcOrd="6" destOrd="0" presId="urn:microsoft.com/office/officeart/2005/8/layout/list1"/>
    <dgm:cxn modelId="{D8A46BF4-60C7-4A07-AA53-DDE247133FD9}" type="presParOf" srcId="{A8170D27-71AA-472E-A2BE-79998DECCA54}" destId="{CCF135E8-63D5-4BC0-BAF7-50F44BDD4DF9}" srcOrd="7" destOrd="0" presId="urn:microsoft.com/office/officeart/2005/8/layout/list1"/>
    <dgm:cxn modelId="{8EB61FB4-4523-44A8-A477-6548F6E6F01C}" type="presParOf" srcId="{A8170D27-71AA-472E-A2BE-79998DECCA54}" destId="{F3C0E1BE-C6D8-43E1-B002-3F54CB28E916}" srcOrd="8" destOrd="0" presId="urn:microsoft.com/office/officeart/2005/8/layout/list1"/>
    <dgm:cxn modelId="{9D3408ED-40A1-4010-9C36-686AA6E5D489}" type="presParOf" srcId="{F3C0E1BE-C6D8-43E1-B002-3F54CB28E916}" destId="{85ED15C5-0D64-4227-9F6B-48D502DE5B19}" srcOrd="0" destOrd="0" presId="urn:microsoft.com/office/officeart/2005/8/layout/list1"/>
    <dgm:cxn modelId="{5A63A52C-45BE-4814-AC52-EF5D9AFB7FEE}" type="presParOf" srcId="{F3C0E1BE-C6D8-43E1-B002-3F54CB28E916}" destId="{A8CE09C4-5C28-4480-A907-DDF13B76DDA8}" srcOrd="1" destOrd="0" presId="urn:microsoft.com/office/officeart/2005/8/layout/list1"/>
    <dgm:cxn modelId="{DCC74C50-7769-4CB3-AB7D-F9DF1F53C81B}" type="presParOf" srcId="{A8170D27-71AA-472E-A2BE-79998DECCA54}" destId="{4B374F95-99DD-44A3-AFEC-CADE6504FCE0}" srcOrd="9" destOrd="0" presId="urn:microsoft.com/office/officeart/2005/8/layout/list1"/>
    <dgm:cxn modelId="{7F6F7411-410F-4F8E-B981-CC73EE31CFC4}" type="presParOf" srcId="{A8170D27-71AA-472E-A2BE-79998DECCA54}" destId="{7D357410-6390-48C8-870C-293F8AD6CDF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700163-935A-44DD-9B01-A8BF695D5A6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8350428-948E-4B5F-95DE-CCADFB1CD4B7}">
      <dgm:prSet phldrT="[Text]"/>
      <dgm:spPr/>
      <dgm:t>
        <a:bodyPr/>
        <a:lstStyle/>
        <a:p>
          <a:r>
            <a:rPr lang="en-CA" dirty="0" smtClean="0"/>
            <a:t>New entities</a:t>
          </a:r>
          <a:endParaRPr lang="en-US" dirty="0"/>
        </a:p>
      </dgm:t>
    </dgm:pt>
    <dgm:pt modelId="{0EFC46AA-3C2B-4DAF-82F8-AE9792199C00}" type="parTrans" cxnId="{72E6170B-5AFC-4067-9F57-19BF1C8259A4}">
      <dgm:prSet/>
      <dgm:spPr/>
      <dgm:t>
        <a:bodyPr/>
        <a:lstStyle/>
        <a:p>
          <a:endParaRPr lang="en-US"/>
        </a:p>
      </dgm:t>
    </dgm:pt>
    <dgm:pt modelId="{BE69AD86-411D-4DDB-8CAD-453906B4D784}" type="sibTrans" cxnId="{72E6170B-5AFC-4067-9F57-19BF1C8259A4}">
      <dgm:prSet/>
      <dgm:spPr/>
      <dgm:t>
        <a:bodyPr/>
        <a:lstStyle/>
        <a:p>
          <a:endParaRPr lang="en-US"/>
        </a:p>
      </dgm:t>
    </dgm:pt>
    <dgm:pt modelId="{DC7336B8-4223-4387-9280-B01FC9649D1A}">
      <dgm:prSet/>
      <dgm:spPr/>
      <dgm:t>
        <a:bodyPr/>
        <a:lstStyle/>
        <a:p>
          <a:r>
            <a:rPr lang="en-CA" dirty="0" smtClean="0"/>
            <a:t>Financial Technology (</a:t>
          </a:r>
          <a:r>
            <a:rPr lang="en-CA" dirty="0" err="1" smtClean="0"/>
            <a:t>Fintech</a:t>
          </a:r>
          <a:r>
            <a:rPr lang="en-CA" dirty="0" smtClean="0"/>
            <a:t>)</a:t>
          </a:r>
          <a:endParaRPr lang="en-CA" dirty="0"/>
        </a:p>
      </dgm:t>
    </dgm:pt>
    <dgm:pt modelId="{3E03700E-3BE2-4A03-84ED-CA7CFE608F78}" type="parTrans" cxnId="{A92C8321-AE87-4243-8EA6-1A5F6F34C93B}">
      <dgm:prSet/>
      <dgm:spPr/>
      <dgm:t>
        <a:bodyPr/>
        <a:lstStyle/>
        <a:p>
          <a:endParaRPr lang="en-US"/>
        </a:p>
      </dgm:t>
    </dgm:pt>
    <dgm:pt modelId="{A50F7938-797D-425C-A7D3-F1E44129A0E5}" type="sibTrans" cxnId="{A92C8321-AE87-4243-8EA6-1A5F6F34C93B}">
      <dgm:prSet/>
      <dgm:spPr/>
      <dgm:t>
        <a:bodyPr/>
        <a:lstStyle/>
        <a:p>
          <a:endParaRPr lang="en-US"/>
        </a:p>
      </dgm:t>
    </dgm:pt>
    <dgm:pt modelId="{D5E3F567-214D-44B6-839D-7954C24930E2}">
      <dgm:prSet/>
      <dgm:spPr/>
      <dgm:t>
        <a:bodyPr/>
        <a:lstStyle/>
        <a:p>
          <a:r>
            <a:rPr lang="en-CA" dirty="0" smtClean="0"/>
            <a:t>New payment systems</a:t>
          </a:r>
          <a:endParaRPr lang="en-CA" dirty="0"/>
        </a:p>
      </dgm:t>
    </dgm:pt>
    <dgm:pt modelId="{7030D98F-D37F-4D16-B377-3967AB35F85F}" type="parTrans" cxnId="{4481766F-C391-4846-8CBD-A947753A4C60}">
      <dgm:prSet/>
      <dgm:spPr/>
      <dgm:t>
        <a:bodyPr/>
        <a:lstStyle/>
        <a:p>
          <a:endParaRPr lang="en-US"/>
        </a:p>
      </dgm:t>
    </dgm:pt>
    <dgm:pt modelId="{7816F74A-42CA-45A1-ABBF-918EA2C5648E}" type="sibTrans" cxnId="{4481766F-C391-4846-8CBD-A947753A4C60}">
      <dgm:prSet/>
      <dgm:spPr/>
      <dgm:t>
        <a:bodyPr/>
        <a:lstStyle/>
        <a:p>
          <a:endParaRPr lang="en-US"/>
        </a:p>
      </dgm:t>
    </dgm:pt>
    <dgm:pt modelId="{8E88382B-3560-401B-9C9B-D23E7AA6E29D}">
      <dgm:prSet custT="1"/>
      <dgm:spPr/>
      <dgm:t>
        <a:bodyPr/>
        <a:lstStyle/>
        <a:p>
          <a:r>
            <a:rPr lang="en-CA" sz="1800" dirty="0" smtClean="0"/>
            <a:t>Digital wallets</a:t>
          </a:r>
          <a:endParaRPr lang="en-CA" sz="1800" dirty="0"/>
        </a:p>
      </dgm:t>
    </dgm:pt>
    <dgm:pt modelId="{524B8F62-C498-42E0-A7E5-8FD4A961166B}" type="parTrans" cxnId="{4A79D686-B015-4A5B-9A65-3B395C756997}">
      <dgm:prSet/>
      <dgm:spPr/>
      <dgm:t>
        <a:bodyPr/>
        <a:lstStyle/>
        <a:p>
          <a:endParaRPr lang="en-US"/>
        </a:p>
      </dgm:t>
    </dgm:pt>
    <dgm:pt modelId="{2BB01EEF-CD6B-44BF-A694-891F076D3663}" type="sibTrans" cxnId="{4A79D686-B015-4A5B-9A65-3B395C756997}">
      <dgm:prSet/>
      <dgm:spPr/>
      <dgm:t>
        <a:bodyPr/>
        <a:lstStyle/>
        <a:p>
          <a:endParaRPr lang="en-US"/>
        </a:p>
      </dgm:t>
    </dgm:pt>
    <dgm:pt modelId="{440E01B2-FAEB-4C0C-B694-C634DFD84775}">
      <dgm:prSet/>
      <dgm:spPr/>
      <dgm:t>
        <a:bodyPr/>
        <a:lstStyle/>
        <a:p>
          <a:r>
            <a:rPr lang="en-CA" dirty="0" smtClean="0"/>
            <a:t>New intermediaries</a:t>
          </a:r>
          <a:endParaRPr lang="en-CA" dirty="0"/>
        </a:p>
      </dgm:t>
    </dgm:pt>
    <dgm:pt modelId="{D59AE0DF-0734-4DDD-959E-689C322E0EB6}" type="parTrans" cxnId="{615A48E4-D4E6-4FB8-8BD7-570B2A6075E4}">
      <dgm:prSet/>
      <dgm:spPr/>
      <dgm:t>
        <a:bodyPr/>
        <a:lstStyle/>
        <a:p>
          <a:endParaRPr lang="en-US"/>
        </a:p>
      </dgm:t>
    </dgm:pt>
    <dgm:pt modelId="{A7FB2B93-5F4A-4877-A1C2-80777F780072}" type="sibTrans" cxnId="{615A48E4-D4E6-4FB8-8BD7-570B2A6075E4}">
      <dgm:prSet/>
      <dgm:spPr/>
      <dgm:t>
        <a:bodyPr/>
        <a:lstStyle/>
        <a:p>
          <a:endParaRPr lang="en-US"/>
        </a:p>
      </dgm:t>
    </dgm:pt>
    <dgm:pt modelId="{B2DB621C-6300-40CC-947A-C820A671B94C}">
      <dgm:prSet custT="1"/>
      <dgm:spPr/>
      <dgm:t>
        <a:bodyPr/>
        <a:lstStyle/>
        <a:p>
          <a:r>
            <a:rPr lang="en-CA" sz="1600" dirty="0" smtClean="0"/>
            <a:t>Crowdfunding</a:t>
          </a:r>
          <a:endParaRPr lang="en-CA" sz="1600" dirty="0"/>
        </a:p>
      </dgm:t>
    </dgm:pt>
    <dgm:pt modelId="{8BD25C32-AB30-4211-B288-EF31D6943117}" type="parTrans" cxnId="{6A1905EA-FEC8-427B-8906-8AABBBB385DF}">
      <dgm:prSet/>
      <dgm:spPr/>
      <dgm:t>
        <a:bodyPr/>
        <a:lstStyle/>
        <a:p>
          <a:endParaRPr lang="en-US"/>
        </a:p>
      </dgm:t>
    </dgm:pt>
    <dgm:pt modelId="{C9B35F7A-C3D0-407C-92C5-B797177DFA9C}" type="sibTrans" cxnId="{6A1905EA-FEC8-427B-8906-8AABBBB385DF}">
      <dgm:prSet/>
      <dgm:spPr/>
      <dgm:t>
        <a:bodyPr/>
        <a:lstStyle/>
        <a:p>
          <a:endParaRPr lang="en-US"/>
        </a:p>
      </dgm:t>
    </dgm:pt>
    <dgm:pt modelId="{75A533F4-8EA6-40C7-A268-26ECD0182395}">
      <dgm:prSet phldrT="[Text]" custT="1"/>
      <dgm:spPr/>
      <dgm:t>
        <a:bodyPr/>
        <a:lstStyle/>
        <a:p>
          <a:r>
            <a:rPr lang="en-CA" sz="1800" dirty="0" smtClean="0"/>
            <a:t>Destabilize traditional links in the financial system</a:t>
          </a:r>
          <a:endParaRPr lang="en-US" sz="1800" dirty="0"/>
        </a:p>
      </dgm:t>
    </dgm:pt>
    <dgm:pt modelId="{B8388E7D-9699-437C-B453-6577F03F9CBE}" type="parTrans" cxnId="{0F74BA17-97BF-40FF-B770-F3E820C76993}">
      <dgm:prSet/>
      <dgm:spPr/>
      <dgm:t>
        <a:bodyPr/>
        <a:lstStyle/>
        <a:p>
          <a:endParaRPr lang="en-US"/>
        </a:p>
      </dgm:t>
    </dgm:pt>
    <dgm:pt modelId="{CEE65256-A1BD-47A8-814A-73217960119E}" type="sibTrans" cxnId="{0F74BA17-97BF-40FF-B770-F3E820C76993}">
      <dgm:prSet/>
      <dgm:spPr/>
      <dgm:t>
        <a:bodyPr/>
        <a:lstStyle/>
        <a:p>
          <a:endParaRPr lang="en-US"/>
        </a:p>
      </dgm:t>
    </dgm:pt>
    <dgm:pt modelId="{167B2894-7821-4EB4-A0A3-F390FBECB447}">
      <dgm:prSet custT="1"/>
      <dgm:spPr/>
      <dgm:t>
        <a:bodyPr/>
        <a:lstStyle/>
        <a:p>
          <a:r>
            <a:rPr lang="en-CA" sz="1800" dirty="0" smtClean="0"/>
            <a:t>Industry comprised of technology firms focused on improving efficiency in financial system</a:t>
          </a:r>
          <a:endParaRPr lang="en-CA" sz="1800" dirty="0"/>
        </a:p>
      </dgm:t>
    </dgm:pt>
    <dgm:pt modelId="{2629E28D-0F2C-4BCD-A0E2-B2848CBF4EFB}" type="parTrans" cxnId="{9ED16E11-96DD-459C-9202-0B898DD71F32}">
      <dgm:prSet/>
      <dgm:spPr/>
      <dgm:t>
        <a:bodyPr/>
        <a:lstStyle/>
        <a:p>
          <a:endParaRPr lang="en-US"/>
        </a:p>
      </dgm:t>
    </dgm:pt>
    <dgm:pt modelId="{F37175E1-E07B-4603-A300-4F24CEA2B53B}" type="sibTrans" cxnId="{9ED16E11-96DD-459C-9202-0B898DD71F32}">
      <dgm:prSet/>
      <dgm:spPr/>
      <dgm:t>
        <a:bodyPr/>
        <a:lstStyle/>
        <a:p>
          <a:endParaRPr lang="en-US"/>
        </a:p>
      </dgm:t>
    </dgm:pt>
    <dgm:pt modelId="{43C20F38-2409-480A-8C8F-A0A3A397B89B}">
      <dgm:prSet custT="1"/>
      <dgm:spPr/>
      <dgm:t>
        <a:bodyPr/>
        <a:lstStyle/>
        <a:p>
          <a:r>
            <a:rPr lang="en-CA" sz="1800" dirty="0" smtClean="0"/>
            <a:t>Mobile payments (e.g. Square, Inc.), </a:t>
          </a:r>
          <a:r>
            <a:rPr lang="en-CA" sz="1800" dirty="0" err="1" smtClean="0"/>
            <a:t>Paypal</a:t>
          </a:r>
          <a:r>
            <a:rPr lang="en-CA" sz="1800" dirty="0" smtClean="0"/>
            <a:t>, Apple Pay</a:t>
          </a:r>
          <a:endParaRPr lang="en-CA" sz="1800" dirty="0"/>
        </a:p>
      </dgm:t>
    </dgm:pt>
    <dgm:pt modelId="{6130B2C8-85A3-434E-AF47-E56CE8AB152D}" type="parTrans" cxnId="{A93CF351-3310-49C5-88EA-33B265471D58}">
      <dgm:prSet/>
      <dgm:spPr/>
      <dgm:t>
        <a:bodyPr/>
        <a:lstStyle/>
        <a:p>
          <a:endParaRPr lang="en-US"/>
        </a:p>
      </dgm:t>
    </dgm:pt>
    <dgm:pt modelId="{65B34C7F-FC2F-4FF8-9B77-816C1D36E421}" type="sibTrans" cxnId="{A93CF351-3310-49C5-88EA-33B265471D58}">
      <dgm:prSet/>
      <dgm:spPr/>
      <dgm:t>
        <a:bodyPr/>
        <a:lstStyle/>
        <a:p>
          <a:endParaRPr lang="en-US"/>
        </a:p>
      </dgm:t>
    </dgm:pt>
    <dgm:pt modelId="{9A784158-C55A-40AC-A4BA-BE7E7ED3AB69}">
      <dgm:prSet custT="1"/>
      <dgm:spPr/>
      <dgm:t>
        <a:bodyPr/>
        <a:lstStyle/>
        <a:p>
          <a:r>
            <a:rPr lang="en-CA" sz="1800" dirty="0" err="1" smtClean="0"/>
            <a:t>Bitcoin</a:t>
          </a:r>
          <a:endParaRPr lang="en-CA" sz="1800" dirty="0"/>
        </a:p>
      </dgm:t>
    </dgm:pt>
    <dgm:pt modelId="{C7B74051-656C-453D-A22F-08B14F554626}" type="parTrans" cxnId="{2E681B45-B11C-4DED-928F-34E15312E53C}">
      <dgm:prSet/>
      <dgm:spPr/>
      <dgm:t>
        <a:bodyPr/>
        <a:lstStyle/>
        <a:p>
          <a:endParaRPr lang="en-US"/>
        </a:p>
      </dgm:t>
    </dgm:pt>
    <dgm:pt modelId="{496B3440-89BB-4E04-A476-34A8D63E670B}" type="sibTrans" cxnId="{2E681B45-B11C-4DED-928F-34E15312E53C}">
      <dgm:prSet/>
      <dgm:spPr/>
      <dgm:t>
        <a:bodyPr/>
        <a:lstStyle/>
        <a:p>
          <a:endParaRPr lang="en-US"/>
        </a:p>
      </dgm:t>
    </dgm:pt>
    <dgm:pt modelId="{DA50C744-4674-4C56-B401-D4D5CF3AE244}">
      <dgm:prSet custT="1"/>
      <dgm:spPr/>
      <dgm:t>
        <a:bodyPr/>
        <a:lstStyle/>
        <a:p>
          <a:r>
            <a:rPr lang="en-CA" sz="1600" dirty="0" smtClean="0"/>
            <a:t>ETFs</a:t>
          </a:r>
          <a:endParaRPr lang="en-CA" sz="1600" dirty="0"/>
        </a:p>
      </dgm:t>
    </dgm:pt>
    <dgm:pt modelId="{970A38FB-A5DB-45F8-83A2-85AEEC45D7CE}" type="parTrans" cxnId="{0E665D1D-6A82-4807-A680-390C29613864}">
      <dgm:prSet/>
      <dgm:spPr/>
      <dgm:t>
        <a:bodyPr/>
        <a:lstStyle/>
        <a:p>
          <a:endParaRPr lang="en-US"/>
        </a:p>
      </dgm:t>
    </dgm:pt>
    <dgm:pt modelId="{47B0DEA8-31F5-4BEE-8EC1-6508C9DDD762}" type="sibTrans" cxnId="{0E665D1D-6A82-4807-A680-390C29613864}">
      <dgm:prSet/>
      <dgm:spPr/>
      <dgm:t>
        <a:bodyPr/>
        <a:lstStyle/>
        <a:p>
          <a:endParaRPr lang="en-US"/>
        </a:p>
      </dgm:t>
    </dgm:pt>
    <dgm:pt modelId="{1AE3FEE1-4676-4559-B47F-5132B7180B42}">
      <dgm:prSet custT="1"/>
      <dgm:spPr/>
      <dgm:t>
        <a:bodyPr/>
        <a:lstStyle/>
        <a:p>
          <a:r>
            <a:rPr lang="en-CA" sz="1600" dirty="0" smtClean="0"/>
            <a:t>micro-lending</a:t>
          </a:r>
          <a:endParaRPr lang="en-CA" sz="1600" dirty="0"/>
        </a:p>
      </dgm:t>
    </dgm:pt>
    <dgm:pt modelId="{C8C47FB0-EC56-4B61-A7E9-E0D20AB82BFE}" type="parTrans" cxnId="{2B4ADF4D-2B3B-48B0-8494-A21E119F09A7}">
      <dgm:prSet/>
      <dgm:spPr/>
      <dgm:t>
        <a:bodyPr/>
        <a:lstStyle/>
        <a:p>
          <a:endParaRPr lang="en-US"/>
        </a:p>
      </dgm:t>
    </dgm:pt>
    <dgm:pt modelId="{9786E83A-7C67-4C8A-A8FF-3659006C6E9C}" type="sibTrans" cxnId="{2B4ADF4D-2B3B-48B0-8494-A21E119F09A7}">
      <dgm:prSet/>
      <dgm:spPr/>
      <dgm:t>
        <a:bodyPr/>
        <a:lstStyle/>
        <a:p>
          <a:endParaRPr lang="en-US"/>
        </a:p>
      </dgm:t>
    </dgm:pt>
    <dgm:pt modelId="{0A7DF17C-2A96-4D59-BF79-6258DA7536C7}">
      <dgm:prSet custT="1"/>
      <dgm:spPr/>
      <dgm:t>
        <a:bodyPr/>
        <a:lstStyle/>
        <a:p>
          <a:r>
            <a:rPr lang="en-CA" sz="1600" dirty="0" smtClean="0"/>
            <a:t>new stock exchanges (e.g. IEX), </a:t>
          </a:r>
          <a:endParaRPr lang="en-CA" sz="1600" dirty="0"/>
        </a:p>
      </dgm:t>
    </dgm:pt>
    <dgm:pt modelId="{D58562CC-AD59-4FF4-83FA-1ECB7D940C20}" type="parTrans" cxnId="{161E78CA-8E23-4010-8B90-14B2A07F9AEB}">
      <dgm:prSet/>
      <dgm:spPr/>
      <dgm:t>
        <a:bodyPr/>
        <a:lstStyle/>
        <a:p>
          <a:endParaRPr lang="en-US"/>
        </a:p>
      </dgm:t>
    </dgm:pt>
    <dgm:pt modelId="{902BC445-69DC-47E9-8D5A-A9D2DFB302A1}" type="sibTrans" cxnId="{161E78CA-8E23-4010-8B90-14B2A07F9AEB}">
      <dgm:prSet/>
      <dgm:spPr/>
      <dgm:t>
        <a:bodyPr/>
        <a:lstStyle/>
        <a:p>
          <a:endParaRPr lang="en-US"/>
        </a:p>
      </dgm:t>
    </dgm:pt>
    <dgm:pt modelId="{3EF323A7-8C8D-4037-9499-D66F27E402AB}">
      <dgm:prSet custT="1"/>
      <dgm:spPr/>
      <dgm:t>
        <a:bodyPr/>
        <a:lstStyle/>
        <a:p>
          <a:r>
            <a:rPr lang="en-CA" sz="1600" dirty="0" smtClean="0"/>
            <a:t>Robot financial advisors</a:t>
          </a:r>
          <a:endParaRPr lang="en-CA" sz="1600" dirty="0"/>
        </a:p>
      </dgm:t>
    </dgm:pt>
    <dgm:pt modelId="{9A21FFC2-DE53-4379-91EB-33F8455F0DDB}" type="parTrans" cxnId="{704D436C-72BD-4F7A-987D-8BAE5BDC01CD}">
      <dgm:prSet/>
      <dgm:spPr/>
      <dgm:t>
        <a:bodyPr/>
        <a:lstStyle/>
        <a:p>
          <a:endParaRPr lang="en-US"/>
        </a:p>
      </dgm:t>
    </dgm:pt>
    <dgm:pt modelId="{788E254A-9A83-412C-9E27-FB3615CC1338}" type="sibTrans" cxnId="{704D436C-72BD-4F7A-987D-8BAE5BDC01CD}">
      <dgm:prSet/>
      <dgm:spPr/>
      <dgm:t>
        <a:bodyPr/>
        <a:lstStyle/>
        <a:p>
          <a:endParaRPr lang="en-US"/>
        </a:p>
      </dgm:t>
    </dgm:pt>
    <dgm:pt modelId="{A07D4F08-C84F-4C14-ACC7-3F0901CFC9F0}" type="pres">
      <dgm:prSet presAssocID="{F5700163-935A-44DD-9B01-A8BF695D5A6A}" presName="Name0" presStyleCnt="0">
        <dgm:presLayoutVars>
          <dgm:dir/>
          <dgm:animLvl val="lvl"/>
          <dgm:resizeHandles val="exact"/>
        </dgm:presLayoutVars>
      </dgm:prSet>
      <dgm:spPr/>
      <dgm:t>
        <a:bodyPr/>
        <a:lstStyle/>
        <a:p>
          <a:endParaRPr lang="en-US"/>
        </a:p>
      </dgm:t>
    </dgm:pt>
    <dgm:pt modelId="{74B8A1E7-7F79-4C1F-9B00-26715D75BA73}" type="pres">
      <dgm:prSet presAssocID="{38350428-948E-4B5F-95DE-CCADFB1CD4B7}" presName="linNode" presStyleCnt="0"/>
      <dgm:spPr/>
    </dgm:pt>
    <dgm:pt modelId="{B24FAB91-FE14-43F2-AAF9-3810F32230A2}" type="pres">
      <dgm:prSet presAssocID="{38350428-948E-4B5F-95DE-CCADFB1CD4B7}" presName="parentText" presStyleLbl="node1" presStyleIdx="0" presStyleCnt="4" custScaleX="83019" custLinFactNeighborX="-4776" custLinFactNeighborY="208">
        <dgm:presLayoutVars>
          <dgm:chMax val="1"/>
          <dgm:bulletEnabled val="1"/>
        </dgm:presLayoutVars>
      </dgm:prSet>
      <dgm:spPr/>
      <dgm:t>
        <a:bodyPr/>
        <a:lstStyle/>
        <a:p>
          <a:endParaRPr lang="en-US"/>
        </a:p>
      </dgm:t>
    </dgm:pt>
    <dgm:pt modelId="{2D8A1A77-0C3F-4177-B019-499A970FBDF1}" type="pres">
      <dgm:prSet presAssocID="{38350428-948E-4B5F-95DE-CCADFB1CD4B7}" presName="descendantText" presStyleLbl="alignAccFollowNode1" presStyleIdx="0" presStyleCnt="4" custScaleX="119078" custLinFactNeighborX="-7107">
        <dgm:presLayoutVars>
          <dgm:bulletEnabled val="1"/>
        </dgm:presLayoutVars>
      </dgm:prSet>
      <dgm:spPr/>
      <dgm:t>
        <a:bodyPr/>
        <a:lstStyle/>
        <a:p>
          <a:endParaRPr lang="en-US"/>
        </a:p>
      </dgm:t>
    </dgm:pt>
    <dgm:pt modelId="{501FAF68-7D87-41D6-9757-396C460BC1DE}" type="pres">
      <dgm:prSet presAssocID="{BE69AD86-411D-4DDB-8CAD-453906B4D784}" presName="sp" presStyleCnt="0"/>
      <dgm:spPr/>
    </dgm:pt>
    <dgm:pt modelId="{E17254CC-B0B1-4912-A4C4-B044BB1E133B}" type="pres">
      <dgm:prSet presAssocID="{DC7336B8-4223-4387-9280-B01FC9649D1A}" presName="linNode" presStyleCnt="0"/>
      <dgm:spPr/>
    </dgm:pt>
    <dgm:pt modelId="{CCA10402-CD30-4A03-B6FA-E23D7BCFCE75}" type="pres">
      <dgm:prSet presAssocID="{DC7336B8-4223-4387-9280-B01FC9649D1A}" presName="parentText" presStyleLbl="node1" presStyleIdx="1" presStyleCnt="4" custScaleX="83019" custLinFactNeighborX="-4776" custLinFactNeighborY="208">
        <dgm:presLayoutVars>
          <dgm:chMax val="1"/>
          <dgm:bulletEnabled val="1"/>
        </dgm:presLayoutVars>
      </dgm:prSet>
      <dgm:spPr/>
      <dgm:t>
        <a:bodyPr/>
        <a:lstStyle/>
        <a:p>
          <a:endParaRPr lang="en-US"/>
        </a:p>
      </dgm:t>
    </dgm:pt>
    <dgm:pt modelId="{AE225DC0-B16A-49B5-BE98-865A23AB1888}" type="pres">
      <dgm:prSet presAssocID="{DC7336B8-4223-4387-9280-B01FC9649D1A}" presName="descendantText" presStyleLbl="alignAccFollowNode1" presStyleIdx="1" presStyleCnt="4" custScaleX="119078" custLinFactNeighborX="-7107">
        <dgm:presLayoutVars>
          <dgm:bulletEnabled val="1"/>
        </dgm:presLayoutVars>
      </dgm:prSet>
      <dgm:spPr/>
      <dgm:t>
        <a:bodyPr/>
        <a:lstStyle/>
        <a:p>
          <a:endParaRPr lang="en-US"/>
        </a:p>
      </dgm:t>
    </dgm:pt>
    <dgm:pt modelId="{D6445569-4BED-4C80-860A-C14F247B062F}" type="pres">
      <dgm:prSet presAssocID="{A50F7938-797D-425C-A7D3-F1E44129A0E5}" presName="sp" presStyleCnt="0"/>
      <dgm:spPr/>
    </dgm:pt>
    <dgm:pt modelId="{D909D36E-1A92-45CA-92FF-6BAE7502DB11}" type="pres">
      <dgm:prSet presAssocID="{D5E3F567-214D-44B6-839D-7954C24930E2}" presName="linNode" presStyleCnt="0"/>
      <dgm:spPr/>
    </dgm:pt>
    <dgm:pt modelId="{D117E843-19B3-4654-8CCE-78308D53E059}" type="pres">
      <dgm:prSet presAssocID="{D5E3F567-214D-44B6-839D-7954C24930E2}" presName="parentText" presStyleLbl="node1" presStyleIdx="2" presStyleCnt="4" custScaleX="83019" custLinFactNeighborX="-4776" custLinFactNeighborY="208">
        <dgm:presLayoutVars>
          <dgm:chMax val="1"/>
          <dgm:bulletEnabled val="1"/>
        </dgm:presLayoutVars>
      </dgm:prSet>
      <dgm:spPr/>
      <dgm:t>
        <a:bodyPr/>
        <a:lstStyle/>
        <a:p>
          <a:endParaRPr lang="en-US"/>
        </a:p>
      </dgm:t>
    </dgm:pt>
    <dgm:pt modelId="{C0135BE1-F37C-498A-9893-29D16B958798}" type="pres">
      <dgm:prSet presAssocID="{D5E3F567-214D-44B6-839D-7954C24930E2}" presName="descendantText" presStyleLbl="alignAccFollowNode1" presStyleIdx="2" presStyleCnt="4" custScaleX="119078" custLinFactNeighborX="-7107">
        <dgm:presLayoutVars>
          <dgm:bulletEnabled val="1"/>
        </dgm:presLayoutVars>
      </dgm:prSet>
      <dgm:spPr/>
      <dgm:t>
        <a:bodyPr/>
        <a:lstStyle/>
        <a:p>
          <a:endParaRPr lang="en-US"/>
        </a:p>
      </dgm:t>
    </dgm:pt>
    <dgm:pt modelId="{7CA5473A-2070-4BA2-B34B-E36994154E74}" type="pres">
      <dgm:prSet presAssocID="{7816F74A-42CA-45A1-ABBF-918EA2C5648E}" presName="sp" presStyleCnt="0"/>
      <dgm:spPr/>
    </dgm:pt>
    <dgm:pt modelId="{26D7922F-499A-4BE1-BAFE-9AF544F6C9FE}" type="pres">
      <dgm:prSet presAssocID="{440E01B2-FAEB-4C0C-B694-C634DFD84775}" presName="linNode" presStyleCnt="0"/>
      <dgm:spPr/>
    </dgm:pt>
    <dgm:pt modelId="{5AAD6DE7-5D21-4B45-8BC6-67EEABD65046}" type="pres">
      <dgm:prSet presAssocID="{440E01B2-FAEB-4C0C-B694-C634DFD84775}" presName="parentText" presStyleLbl="node1" presStyleIdx="3" presStyleCnt="4" custScaleX="83019" custLinFactNeighborX="-4776" custLinFactNeighborY="208">
        <dgm:presLayoutVars>
          <dgm:chMax val="1"/>
          <dgm:bulletEnabled val="1"/>
        </dgm:presLayoutVars>
      </dgm:prSet>
      <dgm:spPr/>
      <dgm:t>
        <a:bodyPr/>
        <a:lstStyle/>
        <a:p>
          <a:endParaRPr lang="en-US"/>
        </a:p>
      </dgm:t>
    </dgm:pt>
    <dgm:pt modelId="{04EB770A-FB86-41FE-88D0-C3A6CAB18E0B}" type="pres">
      <dgm:prSet presAssocID="{440E01B2-FAEB-4C0C-B694-C634DFD84775}" presName="descendantText" presStyleLbl="alignAccFollowNode1" presStyleIdx="3" presStyleCnt="4" custScaleX="119078" custScaleY="110719" custLinFactNeighborX="-7107">
        <dgm:presLayoutVars>
          <dgm:bulletEnabled val="1"/>
        </dgm:presLayoutVars>
      </dgm:prSet>
      <dgm:spPr/>
      <dgm:t>
        <a:bodyPr/>
        <a:lstStyle/>
        <a:p>
          <a:endParaRPr lang="en-US"/>
        </a:p>
      </dgm:t>
    </dgm:pt>
  </dgm:ptLst>
  <dgm:cxnLst>
    <dgm:cxn modelId="{EC3FBFCC-1A09-461B-8CF3-21857297E6B5}" type="presOf" srcId="{75A533F4-8EA6-40C7-A268-26ECD0182395}" destId="{2D8A1A77-0C3F-4177-B019-499A970FBDF1}" srcOrd="0" destOrd="0" presId="urn:microsoft.com/office/officeart/2005/8/layout/vList5"/>
    <dgm:cxn modelId="{FB7C656F-EC5D-4597-9F15-8269E05283FC}" type="presOf" srcId="{9A784158-C55A-40AC-A4BA-BE7E7ED3AB69}" destId="{C0135BE1-F37C-498A-9893-29D16B958798}" srcOrd="0" destOrd="2" presId="urn:microsoft.com/office/officeart/2005/8/layout/vList5"/>
    <dgm:cxn modelId="{F5A676F2-6260-4E59-8786-B0F538F37364}" type="presOf" srcId="{DC7336B8-4223-4387-9280-B01FC9649D1A}" destId="{CCA10402-CD30-4A03-B6FA-E23D7BCFCE75}" srcOrd="0" destOrd="0" presId="urn:microsoft.com/office/officeart/2005/8/layout/vList5"/>
    <dgm:cxn modelId="{9811F19B-556A-4698-ACB8-1A9B11CF724E}" type="presOf" srcId="{D5E3F567-214D-44B6-839D-7954C24930E2}" destId="{D117E843-19B3-4654-8CCE-78308D53E059}" srcOrd="0" destOrd="0" presId="urn:microsoft.com/office/officeart/2005/8/layout/vList5"/>
    <dgm:cxn modelId="{4481766F-C391-4846-8CBD-A947753A4C60}" srcId="{F5700163-935A-44DD-9B01-A8BF695D5A6A}" destId="{D5E3F567-214D-44B6-839D-7954C24930E2}" srcOrd="2" destOrd="0" parTransId="{7030D98F-D37F-4D16-B377-3967AB35F85F}" sibTransId="{7816F74A-42CA-45A1-ABBF-918EA2C5648E}"/>
    <dgm:cxn modelId="{4A79D686-B015-4A5B-9A65-3B395C756997}" srcId="{D5E3F567-214D-44B6-839D-7954C24930E2}" destId="{8E88382B-3560-401B-9C9B-D23E7AA6E29D}" srcOrd="0" destOrd="0" parTransId="{524B8F62-C498-42E0-A7E5-8FD4A961166B}" sibTransId="{2BB01EEF-CD6B-44BF-A694-891F076D3663}"/>
    <dgm:cxn modelId="{CCD3ED48-FDA0-4467-AC00-9BEAA60E98BB}" type="presOf" srcId="{43C20F38-2409-480A-8C8F-A0A3A397B89B}" destId="{C0135BE1-F37C-498A-9893-29D16B958798}" srcOrd="0" destOrd="1" presId="urn:microsoft.com/office/officeart/2005/8/layout/vList5"/>
    <dgm:cxn modelId="{0F74BA17-97BF-40FF-B770-F3E820C76993}" srcId="{38350428-948E-4B5F-95DE-CCADFB1CD4B7}" destId="{75A533F4-8EA6-40C7-A268-26ECD0182395}" srcOrd="0" destOrd="0" parTransId="{B8388E7D-9699-437C-B453-6577F03F9CBE}" sibTransId="{CEE65256-A1BD-47A8-814A-73217960119E}"/>
    <dgm:cxn modelId="{564548F1-6868-4AB3-A1A8-7248D6AAEB9D}" type="presOf" srcId="{38350428-948E-4B5F-95DE-CCADFB1CD4B7}" destId="{B24FAB91-FE14-43F2-AAF9-3810F32230A2}" srcOrd="0" destOrd="0" presId="urn:microsoft.com/office/officeart/2005/8/layout/vList5"/>
    <dgm:cxn modelId="{2E681B45-B11C-4DED-928F-34E15312E53C}" srcId="{D5E3F567-214D-44B6-839D-7954C24930E2}" destId="{9A784158-C55A-40AC-A4BA-BE7E7ED3AB69}" srcOrd="2" destOrd="0" parTransId="{C7B74051-656C-453D-A22F-08B14F554626}" sibTransId="{496B3440-89BB-4E04-A476-34A8D63E670B}"/>
    <dgm:cxn modelId="{D36ED8F8-3B43-4110-8476-A34C8F4DF332}" type="presOf" srcId="{167B2894-7821-4EB4-A0A3-F390FBECB447}" destId="{AE225DC0-B16A-49B5-BE98-865A23AB1888}" srcOrd="0" destOrd="0" presId="urn:microsoft.com/office/officeart/2005/8/layout/vList5"/>
    <dgm:cxn modelId="{2B4ADF4D-2B3B-48B0-8494-A21E119F09A7}" srcId="{440E01B2-FAEB-4C0C-B694-C634DFD84775}" destId="{1AE3FEE1-4676-4559-B47F-5132B7180B42}" srcOrd="2" destOrd="0" parTransId="{C8C47FB0-EC56-4B61-A7E9-E0D20AB82BFE}" sibTransId="{9786E83A-7C67-4C8A-A8FF-3659006C6E9C}"/>
    <dgm:cxn modelId="{959DD6F8-FDDC-4B5E-BEE1-98B1950B079E}" type="presOf" srcId="{DA50C744-4674-4C56-B401-D4D5CF3AE244}" destId="{04EB770A-FB86-41FE-88D0-C3A6CAB18E0B}" srcOrd="0" destOrd="1" presId="urn:microsoft.com/office/officeart/2005/8/layout/vList5"/>
    <dgm:cxn modelId="{0E665D1D-6A82-4807-A680-390C29613864}" srcId="{440E01B2-FAEB-4C0C-B694-C634DFD84775}" destId="{DA50C744-4674-4C56-B401-D4D5CF3AE244}" srcOrd="1" destOrd="0" parTransId="{970A38FB-A5DB-45F8-83A2-85AEEC45D7CE}" sibTransId="{47B0DEA8-31F5-4BEE-8EC1-6508C9DDD762}"/>
    <dgm:cxn modelId="{66FD9179-89F8-4EF1-9753-86220EFC4ECB}" type="presOf" srcId="{B2DB621C-6300-40CC-947A-C820A671B94C}" destId="{04EB770A-FB86-41FE-88D0-C3A6CAB18E0B}" srcOrd="0" destOrd="0" presId="urn:microsoft.com/office/officeart/2005/8/layout/vList5"/>
    <dgm:cxn modelId="{EB300029-0245-4415-B7F6-1079E2D26A8C}" type="presOf" srcId="{F5700163-935A-44DD-9B01-A8BF695D5A6A}" destId="{A07D4F08-C84F-4C14-ACC7-3F0901CFC9F0}" srcOrd="0" destOrd="0" presId="urn:microsoft.com/office/officeart/2005/8/layout/vList5"/>
    <dgm:cxn modelId="{9B79AB14-F501-4A75-8532-6AEA18F165FB}" type="presOf" srcId="{8E88382B-3560-401B-9C9B-D23E7AA6E29D}" destId="{C0135BE1-F37C-498A-9893-29D16B958798}" srcOrd="0" destOrd="0" presId="urn:microsoft.com/office/officeart/2005/8/layout/vList5"/>
    <dgm:cxn modelId="{58D7ACAF-1256-410D-A9F0-B6C669F0D872}" type="presOf" srcId="{1AE3FEE1-4676-4559-B47F-5132B7180B42}" destId="{04EB770A-FB86-41FE-88D0-C3A6CAB18E0B}" srcOrd="0" destOrd="2" presId="urn:microsoft.com/office/officeart/2005/8/layout/vList5"/>
    <dgm:cxn modelId="{6DBE566C-FCF8-401F-BBC0-BA84BE096400}" type="presOf" srcId="{440E01B2-FAEB-4C0C-B694-C634DFD84775}" destId="{5AAD6DE7-5D21-4B45-8BC6-67EEABD65046}" srcOrd="0" destOrd="0" presId="urn:microsoft.com/office/officeart/2005/8/layout/vList5"/>
    <dgm:cxn modelId="{A92C8321-AE87-4243-8EA6-1A5F6F34C93B}" srcId="{F5700163-935A-44DD-9B01-A8BF695D5A6A}" destId="{DC7336B8-4223-4387-9280-B01FC9649D1A}" srcOrd="1" destOrd="0" parTransId="{3E03700E-3BE2-4A03-84ED-CA7CFE608F78}" sibTransId="{A50F7938-797D-425C-A7D3-F1E44129A0E5}"/>
    <dgm:cxn modelId="{9ED16E11-96DD-459C-9202-0B898DD71F32}" srcId="{DC7336B8-4223-4387-9280-B01FC9649D1A}" destId="{167B2894-7821-4EB4-A0A3-F390FBECB447}" srcOrd="0" destOrd="0" parTransId="{2629E28D-0F2C-4BCD-A0E2-B2848CBF4EFB}" sibTransId="{F37175E1-E07B-4603-A300-4F24CEA2B53B}"/>
    <dgm:cxn modelId="{161E78CA-8E23-4010-8B90-14B2A07F9AEB}" srcId="{440E01B2-FAEB-4C0C-B694-C634DFD84775}" destId="{0A7DF17C-2A96-4D59-BF79-6258DA7536C7}" srcOrd="3" destOrd="0" parTransId="{D58562CC-AD59-4FF4-83FA-1ECB7D940C20}" sibTransId="{902BC445-69DC-47E9-8D5A-A9D2DFB302A1}"/>
    <dgm:cxn modelId="{C0DABA94-FB01-4C7D-8800-5395D2B53ECC}" type="presOf" srcId="{0A7DF17C-2A96-4D59-BF79-6258DA7536C7}" destId="{04EB770A-FB86-41FE-88D0-C3A6CAB18E0B}" srcOrd="0" destOrd="3" presId="urn:microsoft.com/office/officeart/2005/8/layout/vList5"/>
    <dgm:cxn modelId="{704D436C-72BD-4F7A-987D-8BAE5BDC01CD}" srcId="{440E01B2-FAEB-4C0C-B694-C634DFD84775}" destId="{3EF323A7-8C8D-4037-9499-D66F27E402AB}" srcOrd="4" destOrd="0" parTransId="{9A21FFC2-DE53-4379-91EB-33F8455F0DDB}" sibTransId="{788E254A-9A83-412C-9E27-FB3615CC1338}"/>
    <dgm:cxn modelId="{615A48E4-D4E6-4FB8-8BD7-570B2A6075E4}" srcId="{F5700163-935A-44DD-9B01-A8BF695D5A6A}" destId="{440E01B2-FAEB-4C0C-B694-C634DFD84775}" srcOrd="3" destOrd="0" parTransId="{D59AE0DF-0734-4DDD-959E-689C322E0EB6}" sibTransId="{A7FB2B93-5F4A-4877-A1C2-80777F780072}"/>
    <dgm:cxn modelId="{E2673B0D-CD04-4663-9478-39F77F32E888}" type="presOf" srcId="{3EF323A7-8C8D-4037-9499-D66F27E402AB}" destId="{04EB770A-FB86-41FE-88D0-C3A6CAB18E0B}" srcOrd="0" destOrd="4" presId="urn:microsoft.com/office/officeart/2005/8/layout/vList5"/>
    <dgm:cxn modelId="{A93CF351-3310-49C5-88EA-33B265471D58}" srcId="{D5E3F567-214D-44B6-839D-7954C24930E2}" destId="{43C20F38-2409-480A-8C8F-A0A3A397B89B}" srcOrd="1" destOrd="0" parTransId="{6130B2C8-85A3-434E-AF47-E56CE8AB152D}" sibTransId="{65B34C7F-FC2F-4FF8-9B77-816C1D36E421}"/>
    <dgm:cxn modelId="{72E6170B-5AFC-4067-9F57-19BF1C8259A4}" srcId="{F5700163-935A-44DD-9B01-A8BF695D5A6A}" destId="{38350428-948E-4B5F-95DE-CCADFB1CD4B7}" srcOrd="0" destOrd="0" parTransId="{0EFC46AA-3C2B-4DAF-82F8-AE9792199C00}" sibTransId="{BE69AD86-411D-4DDB-8CAD-453906B4D784}"/>
    <dgm:cxn modelId="{6A1905EA-FEC8-427B-8906-8AABBBB385DF}" srcId="{440E01B2-FAEB-4C0C-B694-C634DFD84775}" destId="{B2DB621C-6300-40CC-947A-C820A671B94C}" srcOrd="0" destOrd="0" parTransId="{8BD25C32-AB30-4211-B288-EF31D6943117}" sibTransId="{C9B35F7A-C3D0-407C-92C5-B797177DFA9C}"/>
    <dgm:cxn modelId="{90F77338-8FDA-424E-A060-5361E879B839}" type="presParOf" srcId="{A07D4F08-C84F-4C14-ACC7-3F0901CFC9F0}" destId="{74B8A1E7-7F79-4C1F-9B00-26715D75BA73}" srcOrd="0" destOrd="0" presId="urn:microsoft.com/office/officeart/2005/8/layout/vList5"/>
    <dgm:cxn modelId="{B41FD3DE-C6B1-4F80-8090-37084D50E87F}" type="presParOf" srcId="{74B8A1E7-7F79-4C1F-9B00-26715D75BA73}" destId="{B24FAB91-FE14-43F2-AAF9-3810F32230A2}" srcOrd="0" destOrd="0" presId="urn:microsoft.com/office/officeart/2005/8/layout/vList5"/>
    <dgm:cxn modelId="{5A8D0DF4-E740-4456-8977-9E134D359440}" type="presParOf" srcId="{74B8A1E7-7F79-4C1F-9B00-26715D75BA73}" destId="{2D8A1A77-0C3F-4177-B019-499A970FBDF1}" srcOrd="1" destOrd="0" presId="urn:microsoft.com/office/officeart/2005/8/layout/vList5"/>
    <dgm:cxn modelId="{778544F6-BBC2-4051-A750-5A161C8DE2AF}" type="presParOf" srcId="{A07D4F08-C84F-4C14-ACC7-3F0901CFC9F0}" destId="{501FAF68-7D87-41D6-9757-396C460BC1DE}" srcOrd="1" destOrd="0" presId="urn:microsoft.com/office/officeart/2005/8/layout/vList5"/>
    <dgm:cxn modelId="{5EDBDF88-9687-4495-85BE-3D0F599042CD}" type="presParOf" srcId="{A07D4F08-C84F-4C14-ACC7-3F0901CFC9F0}" destId="{E17254CC-B0B1-4912-A4C4-B044BB1E133B}" srcOrd="2" destOrd="0" presId="urn:microsoft.com/office/officeart/2005/8/layout/vList5"/>
    <dgm:cxn modelId="{ED76F8F3-AA1E-4A99-A506-D5D9F8F07D9D}" type="presParOf" srcId="{E17254CC-B0B1-4912-A4C4-B044BB1E133B}" destId="{CCA10402-CD30-4A03-B6FA-E23D7BCFCE75}" srcOrd="0" destOrd="0" presId="urn:microsoft.com/office/officeart/2005/8/layout/vList5"/>
    <dgm:cxn modelId="{48C53F5D-CBF4-427E-9E09-74C95BA68E9C}" type="presParOf" srcId="{E17254CC-B0B1-4912-A4C4-B044BB1E133B}" destId="{AE225DC0-B16A-49B5-BE98-865A23AB1888}" srcOrd="1" destOrd="0" presId="urn:microsoft.com/office/officeart/2005/8/layout/vList5"/>
    <dgm:cxn modelId="{F0876997-DFAF-4F71-87D4-93B920F8EEE6}" type="presParOf" srcId="{A07D4F08-C84F-4C14-ACC7-3F0901CFC9F0}" destId="{D6445569-4BED-4C80-860A-C14F247B062F}" srcOrd="3" destOrd="0" presId="urn:microsoft.com/office/officeart/2005/8/layout/vList5"/>
    <dgm:cxn modelId="{42E079F8-1BDA-4B13-8EFC-138D87A562AD}" type="presParOf" srcId="{A07D4F08-C84F-4C14-ACC7-3F0901CFC9F0}" destId="{D909D36E-1A92-45CA-92FF-6BAE7502DB11}" srcOrd="4" destOrd="0" presId="urn:microsoft.com/office/officeart/2005/8/layout/vList5"/>
    <dgm:cxn modelId="{E3F5A188-2E25-4162-982F-BC07E05E233B}" type="presParOf" srcId="{D909D36E-1A92-45CA-92FF-6BAE7502DB11}" destId="{D117E843-19B3-4654-8CCE-78308D53E059}" srcOrd="0" destOrd="0" presId="urn:microsoft.com/office/officeart/2005/8/layout/vList5"/>
    <dgm:cxn modelId="{BC8B1C94-AECD-4FA6-BB28-D62B2C8607B4}" type="presParOf" srcId="{D909D36E-1A92-45CA-92FF-6BAE7502DB11}" destId="{C0135BE1-F37C-498A-9893-29D16B958798}" srcOrd="1" destOrd="0" presId="urn:microsoft.com/office/officeart/2005/8/layout/vList5"/>
    <dgm:cxn modelId="{84401E77-B3EF-4CE4-AC4B-75136C45E2CB}" type="presParOf" srcId="{A07D4F08-C84F-4C14-ACC7-3F0901CFC9F0}" destId="{7CA5473A-2070-4BA2-B34B-E36994154E74}" srcOrd="5" destOrd="0" presId="urn:microsoft.com/office/officeart/2005/8/layout/vList5"/>
    <dgm:cxn modelId="{7B8AD218-DC67-4EA1-8B77-22514E2E1D1A}" type="presParOf" srcId="{A07D4F08-C84F-4C14-ACC7-3F0901CFC9F0}" destId="{26D7922F-499A-4BE1-BAFE-9AF544F6C9FE}" srcOrd="6" destOrd="0" presId="urn:microsoft.com/office/officeart/2005/8/layout/vList5"/>
    <dgm:cxn modelId="{E1E73E93-D998-427C-ABF0-0E563B46C03B}" type="presParOf" srcId="{26D7922F-499A-4BE1-BAFE-9AF544F6C9FE}" destId="{5AAD6DE7-5D21-4B45-8BC6-67EEABD65046}" srcOrd="0" destOrd="0" presId="urn:microsoft.com/office/officeart/2005/8/layout/vList5"/>
    <dgm:cxn modelId="{160201F8-DA00-4DC8-8068-924759CB39F7}" type="presParOf" srcId="{26D7922F-499A-4BE1-BAFE-9AF544F6C9FE}" destId="{04EB770A-FB86-41FE-88D0-C3A6CAB18E0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392F65D-CBA1-4A62-A847-C6D3A4FB8D7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A97C5BE-E18D-45E4-B8EA-946F523F4ABE}">
      <dgm:prSet phldrT="[Text]"/>
      <dgm:spPr/>
      <dgm:t>
        <a:bodyPr/>
        <a:lstStyle/>
        <a:p>
          <a:r>
            <a:rPr lang="en-US" dirty="0" smtClean="0"/>
            <a:t>Digital Ledger</a:t>
          </a:r>
          <a:endParaRPr lang="en-US" dirty="0"/>
        </a:p>
      </dgm:t>
    </dgm:pt>
    <dgm:pt modelId="{2E67C639-32FE-4BE2-9A2D-8C98BD48ACD0}" type="parTrans" cxnId="{88E388C8-6CCF-47F5-B04D-52BA00419938}">
      <dgm:prSet/>
      <dgm:spPr/>
      <dgm:t>
        <a:bodyPr/>
        <a:lstStyle/>
        <a:p>
          <a:endParaRPr lang="en-US"/>
        </a:p>
      </dgm:t>
    </dgm:pt>
    <dgm:pt modelId="{F3546BB0-8A9B-40DE-8910-F7CC0FE7C85A}" type="sibTrans" cxnId="{88E388C8-6CCF-47F5-B04D-52BA00419938}">
      <dgm:prSet/>
      <dgm:spPr/>
      <dgm:t>
        <a:bodyPr/>
        <a:lstStyle/>
        <a:p>
          <a:endParaRPr lang="en-US"/>
        </a:p>
      </dgm:t>
    </dgm:pt>
    <dgm:pt modelId="{AD1416F0-FCAD-4081-B429-F02D177F269E}">
      <dgm:prSet phldrT="[Text]" custT="1"/>
      <dgm:spPr/>
      <dgm:t>
        <a:bodyPr/>
        <a:lstStyle/>
        <a:p>
          <a:r>
            <a:rPr lang="en-CA" sz="1900" dirty="0" smtClean="0"/>
            <a:t>Digital “ledger”</a:t>
          </a:r>
          <a:endParaRPr lang="en-US" sz="1900" dirty="0"/>
        </a:p>
      </dgm:t>
    </dgm:pt>
    <dgm:pt modelId="{6D141353-A9F9-4D62-9C38-FA9D0EBD328A}" type="parTrans" cxnId="{C4CD95E7-0882-45CF-ADBC-45AC152ECD55}">
      <dgm:prSet/>
      <dgm:spPr/>
      <dgm:t>
        <a:bodyPr/>
        <a:lstStyle/>
        <a:p>
          <a:endParaRPr lang="en-US"/>
        </a:p>
      </dgm:t>
    </dgm:pt>
    <dgm:pt modelId="{A6E9AAB8-FBAC-40F3-96F8-182126AD2DA2}" type="sibTrans" cxnId="{C4CD95E7-0882-45CF-ADBC-45AC152ECD55}">
      <dgm:prSet/>
      <dgm:spPr/>
      <dgm:t>
        <a:bodyPr/>
        <a:lstStyle/>
        <a:p>
          <a:endParaRPr lang="en-US"/>
        </a:p>
      </dgm:t>
    </dgm:pt>
    <dgm:pt modelId="{41F532BE-CE59-45CA-BBBD-2BA8972DD02B}">
      <dgm:prSet phldrT="[Text]"/>
      <dgm:spPr/>
      <dgm:t>
        <a:bodyPr/>
        <a:lstStyle/>
        <a:p>
          <a:r>
            <a:rPr lang="en-US" dirty="0" smtClean="0"/>
            <a:t>Digital signature</a:t>
          </a:r>
          <a:endParaRPr lang="en-US" dirty="0"/>
        </a:p>
      </dgm:t>
    </dgm:pt>
    <dgm:pt modelId="{A298CDDF-F8FE-4719-A6DA-6CE3B38ACC41}" type="parTrans" cxnId="{52BED65F-705C-45FE-A3C8-E2BB5DC6809B}">
      <dgm:prSet/>
      <dgm:spPr/>
      <dgm:t>
        <a:bodyPr/>
        <a:lstStyle/>
        <a:p>
          <a:endParaRPr lang="en-US"/>
        </a:p>
      </dgm:t>
    </dgm:pt>
    <dgm:pt modelId="{AF9FBAC1-BD97-4E87-9260-F28661D2B624}" type="sibTrans" cxnId="{52BED65F-705C-45FE-A3C8-E2BB5DC6809B}">
      <dgm:prSet/>
      <dgm:spPr/>
      <dgm:t>
        <a:bodyPr/>
        <a:lstStyle/>
        <a:p>
          <a:endParaRPr lang="en-US"/>
        </a:p>
      </dgm:t>
    </dgm:pt>
    <dgm:pt modelId="{A71B88BE-D70F-4BB8-89C2-205694FC3AEB}">
      <dgm:prSet phldrT="[Text]" custT="1"/>
      <dgm:spPr/>
      <dgm:t>
        <a:bodyPr/>
        <a:lstStyle/>
        <a:p>
          <a:r>
            <a:rPr lang="en-CA" sz="1900" dirty="0" smtClean="0"/>
            <a:t>Private keys required to generate digital signatures for each transaction</a:t>
          </a:r>
          <a:endParaRPr lang="en-US" sz="1900" dirty="0"/>
        </a:p>
      </dgm:t>
    </dgm:pt>
    <dgm:pt modelId="{5583CFFE-F807-41E1-BFCF-C95F9B11E93E}" type="parTrans" cxnId="{5A402360-CAAD-437D-BF6E-1AD1B0A6807C}">
      <dgm:prSet/>
      <dgm:spPr/>
      <dgm:t>
        <a:bodyPr/>
        <a:lstStyle/>
        <a:p>
          <a:endParaRPr lang="en-US"/>
        </a:p>
      </dgm:t>
    </dgm:pt>
    <dgm:pt modelId="{D0B88427-B4AA-4A8E-AAFC-DF1CE4C908AA}" type="sibTrans" cxnId="{5A402360-CAAD-437D-BF6E-1AD1B0A6807C}">
      <dgm:prSet/>
      <dgm:spPr/>
      <dgm:t>
        <a:bodyPr/>
        <a:lstStyle/>
        <a:p>
          <a:endParaRPr lang="en-US"/>
        </a:p>
      </dgm:t>
    </dgm:pt>
    <dgm:pt modelId="{0716C5DF-EC7D-48A6-9BB7-1F1CD3D50404}">
      <dgm:prSet phldrT="[Text]"/>
      <dgm:spPr/>
      <dgm:t>
        <a:bodyPr/>
        <a:lstStyle/>
        <a:p>
          <a:r>
            <a:rPr lang="en-US" dirty="0" smtClean="0"/>
            <a:t>Decentralized</a:t>
          </a:r>
          <a:endParaRPr lang="en-US" dirty="0"/>
        </a:p>
      </dgm:t>
    </dgm:pt>
    <dgm:pt modelId="{25D8408E-B86E-49C4-AB51-8363EEBBE375}" type="parTrans" cxnId="{F79F9343-5EF2-47F1-8AC6-A46EAF84F83B}">
      <dgm:prSet/>
      <dgm:spPr/>
      <dgm:t>
        <a:bodyPr/>
        <a:lstStyle/>
        <a:p>
          <a:endParaRPr lang="en-US"/>
        </a:p>
      </dgm:t>
    </dgm:pt>
    <dgm:pt modelId="{888AC3D7-F73C-487F-9372-E113085F74B9}" type="sibTrans" cxnId="{F79F9343-5EF2-47F1-8AC6-A46EAF84F83B}">
      <dgm:prSet/>
      <dgm:spPr/>
      <dgm:t>
        <a:bodyPr/>
        <a:lstStyle/>
        <a:p>
          <a:endParaRPr lang="en-US"/>
        </a:p>
      </dgm:t>
    </dgm:pt>
    <dgm:pt modelId="{42F25ECC-CDED-444E-9567-B9EF3EAC8379}">
      <dgm:prSet phldrT="[Text]" custT="1"/>
      <dgm:spPr/>
      <dgm:t>
        <a:bodyPr/>
        <a:lstStyle/>
        <a:p>
          <a:r>
            <a:rPr lang="en-US" sz="1900" dirty="0" smtClean="0"/>
            <a:t>Network of users</a:t>
          </a:r>
          <a:endParaRPr lang="en-US" sz="1900" dirty="0"/>
        </a:p>
      </dgm:t>
    </dgm:pt>
    <dgm:pt modelId="{8296EC6D-93C3-48FA-A30D-C55C92B0BBEA}" type="parTrans" cxnId="{E6BC6CE5-43E4-49E4-B595-4B138EF824DA}">
      <dgm:prSet/>
      <dgm:spPr/>
      <dgm:t>
        <a:bodyPr/>
        <a:lstStyle/>
        <a:p>
          <a:endParaRPr lang="en-US"/>
        </a:p>
      </dgm:t>
    </dgm:pt>
    <dgm:pt modelId="{07203C1D-896D-420F-A55A-784CFD6BBE3F}" type="sibTrans" cxnId="{E6BC6CE5-43E4-49E4-B595-4B138EF824DA}">
      <dgm:prSet/>
      <dgm:spPr/>
      <dgm:t>
        <a:bodyPr/>
        <a:lstStyle/>
        <a:p>
          <a:endParaRPr lang="en-US"/>
        </a:p>
      </dgm:t>
    </dgm:pt>
    <dgm:pt modelId="{DD04DDE4-7415-43EB-8827-DDA87DD50E30}">
      <dgm:prSet phldrT="[Text]" custT="1"/>
      <dgm:spPr/>
      <dgm:t>
        <a:bodyPr/>
        <a:lstStyle/>
        <a:p>
          <a:r>
            <a:rPr lang="en-CA" sz="1900" dirty="0" smtClean="0"/>
            <a:t>payment system</a:t>
          </a:r>
          <a:endParaRPr lang="en-US" sz="1900" dirty="0"/>
        </a:p>
      </dgm:t>
    </dgm:pt>
    <dgm:pt modelId="{C93840E2-9DA0-4C30-9F53-59E1CF4970F0}" type="parTrans" cxnId="{163E336F-CDCA-4D72-8A52-AF268DDC97FE}">
      <dgm:prSet/>
      <dgm:spPr/>
      <dgm:t>
        <a:bodyPr/>
        <a:lstStyle/>
        <a:p>
          <a:endParaRPr lang="en-US"/>
        </a:p>
      </dgm:t>
    </dgm:pt>
    <dgm:pt modelId="{21D46FB3-8FE3-46ED-A830-BF701B3BB772}" type="sibTrans" cxnId="{163E336F-CDCA-4D72-8A52-AF268DDC97FE}">
      <dgm:prSet/>
      <dgm:spPr/>
      <dgm:t>
        <a:bodyPr/>
        <a:lstStyle/>
        <a:p>
          <a:endParaRPr lang="en-US"/>
        </a:p>
      </dgm:t>
    </dgm:pt>
    <dgm:pt modelId="{C3AD0084-A43D-4B4F-A1EB-40538CBFEC67}">
      <dgm:prSet phldrT="[Text]" custT="1"/>
      <dgm:spPr/>
      <dgm:t>
        <a:bodyPr/>
        <a:lstStyle/>
        <a:p>
          <a:r>
            <a:rPr lang="en-CA" sz="1900" dirty="0" smtClean="0"/>
            <a:t>Digital wallet</a:t>
          </a:r>
          <a:endParaRPr lang="en-US" sz="1900" dirty="0"/>
        </a:p>
      </dgm:t>
    </dgm:pt>
    <dgm:pt modelId="{73E83625-F2D6-4DCE-94C8-270BF2FC1118}" type="parTrans" cxnId="{C9CE0C63-F40A-426E-80CB-8E41B7ED5B91}">
      <dgm:prSet/>
      <dgm:spPr/>
      <dgm:t>
        <a:bodyPr/>
        <a:lstStyle/>
        <a:p>
          <a:endParaRPr lang="en-US"/>
        </a:p>
      </dgm:t>
    </dgm:pt>
    <dgm:pt modelId="{EE52067E-D22D-453D-948C-E8CC6526734E}" type="sibTrans" cxnId="{C9CE0C63-F40A-426E-80CB-8E41B7ED5B91}">
      <dgm:prSet/>
      <dgm:spPr/>
      <dgm:t>
        <a:bodyPr/>
        <a:lstStyle/>
        <a:p>
          <a:endParaRPr lang="en-US"/>
        </a:p>
      </dgm:t>
    </dgm:pt>
    <dgm:pt modelId="{A5F12D99-F4B2-416F-967E-C8ED326B8745}">
      <dgm:prSet phldrT="[Text]" custT="1"/>
      <dgm:spPr/>
      <dgm:t>
        <a:bodyPr/>
        <a:lstStyle/>
        <a:p>
          <a:r>
            <a:rPr lang="en-US" sz="1900" dirty="0" smtClean="0"/>
            <a:t>No individual user owns all the records</a:t>
          </a:r>
          <a:endParaRPr lang="en-US" sz="1900" dirty="0"/>
        </a:p>
      </dgm:t>
    </dgm:pt>
    <dgm:pt modelId="{00E3DBE2-0345-42E1-887E-768309D07AC9}" type="parTrans" cxnId="{B33D7857-2B6B-4DF4-96F6-AFD54E746D2D}">
      <dgm:prSet/>
      <dgm:spPr/>
      <dgm:t>
        <a:bodyPr/>
        <a:lstStyle/>
        <a:p>
          <a:endParaRPr lang="en-US"/>
        </a:p>
      </dgm:t>
    </dgm:pt>
    <dgm:pt modelId="{7B3E7372-B4DF-4AC7-9EEA-C65D54B1CA03}" type="sibTrans" cxnId="{B33D7857-2B6B-4DF4-96F6-AFD54E746D2D}">
      <dgm:prSet/>
      <dgm:spPr/>
      <dgm:t>
        <a:bodyPr/>
        <a:lstStyle/>
        <a:p>
          <a:endParaRPr lang="en-US"/>
        </a:p>
      </dgm:t>
    </dgm:pt>
    <dgm:pt modelId="{DC950F2A-ED51-4509-9A90-364A5598D287}">
      <dgm:prSet phldrT="[Text]"/>
      <dgm:spPr/>
      <dgm:t>
        <a:bodyPr/>
        <a:lstStyle/>
        <a:p>
          <a:r>
            <a:rPr lang="en-US" dirty="0" smtClean="0"/>
            <a:t>Miners</a:t>
          </a:r>
          <a:endParaRPr lang="en-US" dirty="0"/>
        </a:p>
      </dgm:t>
    </dgm:pt>
    <dgm:pt modelId="{E1BA7556-4185-424E-8450-EFFE5BAF58DB}" type="parTrans" cxnId="{164809E8-849B-4BB2-8E95-0EEDA8002D40}">
      <dgm:prSet/>
      <dgm:spPr/>
      <dgm:t>
        <a:bodyPr/>
        <a:lstStyle/>
        <a:p>
          <a:endParaRPr lang="en-US"/>
        </a:p>
      </dgm:t>
    </dgm:pt>
    <dgm:pt modelId="{649F96A2-6888-439E-9ED6-E8CF41DB7B59}" type="sibTrans" cxnId="{164809E8-849B-4BB2-8E95-0EEDA8002D40}">
      <dgm:prSet/>
      <dgm:spPr/>
      <dgm:t>
        <a:bodyPr/>
        <a:lstStyle/>
        <a:p>
          <a:endParaRPr lang="en-US"/>
        </a:p>
      </dgm:t>
    </dgm:pt>
    <dgm:pt modelId="{B44ADCE7-D5F4-4393-BBF3-B10AB9765059}">
      <dgm:prSet phldrT="[Text]" custT="1"/>
      <dgm:spPr/>
      <dgm:t>
        <a:bodyPr/>
        <a:lstStyle/>
        <a:p>
          <a:r>
            <a:rPr lang="en-US" sz="1900" dirty="0" smtClean="0"/>
            <a:t>Confirm accuracy of transactions</a:t>
          </a:r>
          <a:endParaRPr lang="en-US" sz="1900" dirty="0"/>
        </a:p>
      </dgm:t>
    </dgm:pt>
    <dgm:pt modelId="{7FB3E65F-DE9A-4439-9162-7F9950CD26FC}" type="parTrans" cxnId="{836851BA-5A19-4480-98F0-32A260855699}">
      <dgm:prSet/>
      <dgm:spPr/>
      <dgm:t>
        <a:bodyPr/>
        <a:lstStyle/>
        <a:p>
          <a:endParaRPr lang="en-US"/>
        </a:p>
      </dgm:t>
    </dgm:pt>
    <dgm:pt modelId="{48700547-58BB-4808-9FC2-9AA129FD8931}" type="sibTrans" cxnId="{836851BA-5A19-4480-98F0-32A260855699}">
      <dgm:prSet/>
      <dgm:spPr/>
      <dgm:t>
        <a:bodyPr/>
        <a:lstStyle/>
        <a:p>
          <a:endParaRPr lang="en-US"/>
        </a:p>
      </dgm:t>
    </dgm:pt>
    <dgm:pt modelId="{D5800F90-2611-4BE5-97D5-03A6E6CA8A84}">
      <dgm:prSet phldrT="[Text]" custT="1"/>
      <dgm:spPr/>
      <dgm:t>
        <a:bodyPr/>
        <a:lstStyle/>
        <a:p>
          <a:r>
            <a:rPr lang="en-US" sz="1900" dirty="0" smtClean="0"/>
            <a:t>Small bit coin reward!</a:t>
          </a:r>
          <a:endParaRPr lang="en-US" sz="1900" dirty="0"/>
        </a:p>
      </dgm:t>
    </dgm:pt>
    <dgm:pt modelId="{77CB6A80-4ECF-4542-95E8-0CFDBC3AF9E0}" type="parTrans" cxnId="{D55E998D-4F3E-459D-A990-4F930A5DADB9}">
      <dgm:prSet/>
      <dgm:spPr/>
      <dgm:t>
        <a:bodyPr/>
        <a:lstStyle/>
        <a:p>
          <a:endParaRPr lang="en-US"/>
        </a:p>
      </dgm:t>
    </dgm:pt>
    <dgm:pt modelId="{94F25DA3-B0C6-455E-B7CB-917A09E62655}" type="sibTrans" cxnId="{D55E998D-4F3E-459D-A990-4F930A5DADB9}">
      <dgm:prSet/>
      <dgm:spPr/>
      <dgm:t>
        <a:bodyPr/>
        <a:lstStyle/>
        <a:p>
          <a:endParaRPr lang="en-US"/>
        </a:p>
      </dgm:t>
    </dgm:pt>
    <dgm:pt modelId="{2517B8DF-1BC3-49C9-BB47-F76732CE8E5D}">
      <dgm:prSet phldrT="[Text]"/>
      <dgm:spPr/>
      <dgm:t>
        <a:bodyPr/>
        <a:lstStyle/>
        <a:p>
          <a:r>
            <a:rPr lang="en-US" dirty="0" smtClean="0"/>
            <a:t>Inflation</a:t>
          </a:r>
          <a:endParaRPr lang="en-US" dirty="0"/>
        </a:p>
      </dgm:t>
    </dgm:pt>
    <dgm:pt modelId="{259BC2D2-BEE2-47C9-83CB-1D6BF8AC0995}" type="parTrans" cxnId="{B752DE91-832D-4C21-AD0B-236D8AAA8088}">
      <dgm:prSet/>
      <dgm:spPr/>
      <dgm:t>
        <a:bodyPr/>
        <a:lstStyle/>
        <a:p>
          <a:endParaRPr lang="en-US"/>
        </a:p>
      </dgm:t>
    </dgm:pt>
    <dgm:pt modelId="{2CE1296F-144F-4BF1-A619-3314F4DF61F0}" type="sibTrans" cxnId="{B752DE91-832D-4C21-AD0B-236D8AAA8088}">
      <dgm:prSet/>
      <dgm:spPr/>
      <dgm:t>
        <a:bodyPr/>
        <a:lstStyle/>
        <a:p>
          <a:endParaRPr lang="en-US"/>
        </a:p>
      </dgm:t>
    </dgm:pt>
    <dgm:pt modelId="{9D0D3939-8D5B-471F-99A8-00292E8C2148}">
      <dgm:prSet phldrT="[Text]" custT="1"/>
      <dgm:spPr/>
      <dgm:t>
        <a:bodyPr/>
        <a:lstStyle/>
        <a:p>
          <a:r>
            <a:rPr lang="en-US" sz="1900" dirty="0" smtClean="0"/>
            <a:t>New currency rewarded to miners</a:t>
          </a:r>
          <a:endParaRPr lang="en-US" sz="1900" dirty="0"/>
        </a:p>
      </dgm:t>
    </dgm:pt>
    <dgm:pt modelId="{4D80BE68-27CB-4E88-9D61-D1E3379E35CA}" type="parTrans" cxnId="{04F3449F-4D12-4785-8C50-3B7E7CDB2858}">
      <dgm:prSet/>
      <dgm:spPr/>
      <dgm:t>
        <a:bodyPr/>
        <a:lstStyle/>
        <a:p>
          <a:endParaRPr lang="en-US"/>
        </a:p>
      </dgm:t>
    </dgm:pt>
    <dgm:pt modelId="{8E2AE101-F392-45D7-97F4-0FA208365ADA}" type="sibTrans" cxnId="{04F3449F-4D12-4785-8C50-3B7E7CDB2858}">
      <dgm:prSet/>
      <dgm:spPr/>
      <dgm:t>
        <a:bodyPr/>
        <a:lstStyle/>
        <a:p>
          <a:endParaRPr lang="en-US"/>
        </a:p>
      </dgm:t>
    </dgm:pt>
    <dgm:pt modelId="{E4C008A2-BFEB-481E-A4E5-24C216A8B3D8}">
      <dgm:prSet phldrT="[Text]" custT="1"/>
      <dgm:spPr/>
      <dgm:t>
        <a:bodyPr/>
        <a:lstStyle/>
        <a:p>
          <a:r>
            <a:rPr lang="en-US" sz="1900" dirty="0" smtClean="0"/>
            <a:t>No more “new money” after 2040</a:t>
          </a:r>
          <a:endParaRPr lang="en-US" sz="1900" dirty="0"/>
        </a:p>
      </dgm:t>
    </dgm:pt>
    <dgm:pt modelId="{240A8A08-2BC9-43AA-A59F-A6BC5B993280}" type="parTrans" cxnId="{AEF7BC58-563A-4182-8F6F-BD4E65F8B7B4}">
      <dgm:prSet/>
      <dgm:spPr/>
      <dgm:t>
        <a:bodyPr/>
        <a:lstStyle/>
        <a:p>
          <a:endParaRPr lang="en-US"/>
        </a:p>
      </dgm:t>
    </dgm:pt>
    <dgm:pt modelId="{2C1276DA-B38F-451E-9FFA-B809A43714E1}" type="sibTrans" cxnId="{AEF7BC58-563A-4182-8F6F-BD4E65F8B7B4}">
      <dgm:prSet/>
      <dgm:spPr/>
      <dgm:t>
        <a:bodyPr/>
        <a:lstStyle/>
        <a:p>
          <a:endParaRPr lang="en-US"/>
        </a:p>
      </dgm:t>
    </dgm:pt>
    <dgm:pt modelId="{E71E7747-2EB8-4828-950B-111E068481FD}" type="pres">
      <dgm:prSet presAssocID="{8392F65D-CBA1-4A62-A847-C6D3A4FB8D79}" presName="Name0" presStyleCnt="0">
        <dgm:presLayoutVars>
          <dgm:dir/>
          <dgm:animLvl val="lvl"/>
          <dgm:resizeHandles val="exact"/>
        </dgm:presLayoutVars>
      </dgm:prSet>
      <dgm:spPr/>
      <dgm:t>
        <a:bodyPr/>
        <a:lstStyle/>
        <a:p>
          <a:endParaRPr lang="en-US"/>
        </a:p>
      </dgm:t>
    </dgm:pt>
    <dgm:pt modelId="{2C5A5D76-EA6F-4304-BE6E-6B2B5DFF2A36}" type="pres">
      <dgm:prSet presAssocID="{4A97C5BE-E18D-45E4-B8EA-946F523F4ABE}" presName="linNode" presStyleCnt="0"/>
      <dgm:spPr/>
    </dgm:pt>
    <dgm:pt modelId="{6F01DCD4-0815-4FAB-B12A-2DB7338A8BE5}" type="pres">
      <dgm:prSet presAssocID="{4A97C5BE-E18D-45E4-B8EA-946F523F4ABE}" presName="parentText" presStyleLbl="node1" presStyleIdx="0" presStyleCnt="5">
        <dgm:presLayoutVars>
          <dgm:chMax val="1"/>
          <dgm:bulletEnabled val="1"/>
        </dgm:presLayoutVars>
      </dgm:prSet>
      <dgm:spPr/>
      <dgm:t>
        <a:bodyPr/>
        <a:lstStyle/>
        <a:p>
          <a:endParaRPr lang="en-US"/>
        </a:p>
      </dgm:t>
    </dgm:pt>
    <dgm:pt modelId="{D409B9FB-08DE-474A-BDBF-96E458A80162}" type="pres">
      <dgm:prSet presAssocID="{4A97C5BE-E18D-45E4-B8EA-946F523F4ABE}" presName="descendantText" presStyleLbl="alignAccFollowNode1" presStyleIdx="0" presStyleCnt="5">
        <dgm:presLayoutVars>
          <dgm:bulletEnabled val="1"/>
        </dgm:presLayoutVars>
      </dgm:prSet>
      <dgm:spPr/>
      <dgm:t>
        <a:bodyPr/>
        <a:lstStyle/>
        <a:p>
          <a:endParaRPr lang="en-US"/>
        </a:p>
      </dgm:t>
    </dgm:pt>
    <dgm:pt modelId="{C88D0B85-A9D6-44E8-8524-DED3EA816A0F}" type="pres">
      <dgm:prSet presAssocID="{F3546BB0-8A9B-40DE-8910-F7CC0FE7C85A}" presName="sp" presStyleCnt="0"/>
      <dgm:spPr/>
    </dgm:pt>
    <dgm:pt modelId="{3B48B227-40F1-48F4-BE35-014D9E683D9F}" type="pres">
      <dgm:prSet presAssocID="{41F532BE-CE59-45CA-BBBD-2BA8972DD02B}" presName="linNode" presStyleCnt="0"/>
      <dgm:spPr/>
    </dgm:pt>
    <dgm:pt modelId="{394EE048-B097-4CA0-A584-028874D7F0B3}" type="pres">
      <dgm:prSet presAssocID="{41F532BE-CE59-45CA-BBBD-2BA8972DD02B}" presName="parentText" presStyleLbl="node1" presStyleIdx="1" presStyleCnt="5">
        <dgm:presLayoutVars>
          <dgm:chMax val="1"/>
          <dgm:bulletEnabled val="1"/>
        </dgm:presLayoutVars>
      </dgm:prSet>
      <dgm:spPr/>
      <dgm:t>
        <a:bodyPr/>
        <a:lstStyle/>
        <a:p>
          <a:endParaRPr lang="en-US"/>
        </a:p>
      </dgm:t>
    </dgm:pt>
    <dgm:pt modelId="{F3D3AFF3-1380-4DCC-9A0A-702E05E2D0FA}" type="pres">
      <dgm:prSet presAssocID="{41F532BE-CE59-45CA-BBBD-2BA8972DD02B}" presName="descendantText" presStyleLbl="alignAccFollowNode1" presStyleIdx="1" presStyleCnt="5">
        <dgm:presLayoutVars>
          <dgm:bulletEnabled val="1"/>
        </dgm:presLayoutVars>
      </dgm:prSet>
      <dgm:spPr/>
      <dgm:t>
        <a:bodyPr/>
        <a:lstStyle/>
        <a:p>
          <a:endParaRPr lang="en-US"/>
        </a:p>
      </dgm:t>
    </dgm:pt>
    <dgm:pt modelId="{FBF641CA-B11D-49F3-B820-B4D37EC0D647}" type="pres">
      <dgm:prSet presAssocID="{AF9FBAC1-BD97-4E87-9260-F28661D2B624}" presName="sp" presStyleCnt="0"/>
      <dgm:spPr/>
    </dgm:pt>
    <dgm:pt modelId="{753FCE36-6621-4628-84AD-08DCFBC33B76}" type="pres">
      <dgm:prSet presAssocID="{0716C5DF-EC7D-48A6-9BB7-1F1CD3D50404}" presName="linNode" presStyleCnt="0"/>
      <dgm:spPr/>
    </dgm:pt>
    <dgm:pt modelId="{B5E17877-300D-43D0-A976-B55DBBF9D634}" type="pres">
      <dgm:prSet presAssocID="{0716C5DF-EC7D-48A6-9BB7-1F1CD3D50404}" presName="parentText" presStyleLbl="node1" presStyleIdx="2" presStyleCnt="5">
        <dgm:presLayoutVars>
          <dgm:chMax val="1"/>
          <dgm:bulletEnabled val="1"/>
        </dgm:presLayoutVars>
      </dgm:prSet>
      <dgm:spPr/>
      <dgm:t>
        <a:bodyPr/>
        <a:lstStyle/>
        <a:p>
          <a:endParaRPr lang="en-US"/>
        </a:p>
      </dgm:t>
    </dgm:pt>
    <dgm:pt modelId="{01E18DA8-998A-4D4D-B3D9-570623EED842}" type="pres">
      <dgm:prSet presAssocID="{0716C5DF-EC7D-48A6-9BB7-1F1CD3D50404}" presName="descendantText" presStyleLbl="alignAccFollowNode1" presStyleIdx="2" presStyleCnt="5">
        <dgm:presLayoutVars>
          <dgm:bulletEnabled val="1"/>
        </dgm:presLayoutVars>
      </dgm:prSet>
      <dgm:spPr/>
      <dgm:t>
        <a:bodyPr/>
        <a:lstStyle/>
        <a:p>
          <a:endParaRPr lang="en-US"/>
        </a:p>
      </dgm:t>
    </dgm:pt>
    <dgm:pt modelId="{F5E5A560-49B2-4888-A360-E4096BC3CFEF}" type="pres">
      <dgm:prSet presAssocID="{888AC3D7-F73C-487F-9372-E113085F74B9}" presName="sp" presStyleCnt="0"/>
      <dgm:spPr/>
    </dgm:pt>
    <dgm:pt modelId="{7EFB17B5-5CD3-4845-BE67-BD5D979775D7}" type="pres">
      <dgm:prSet presAssocID="{DC950F2A-ED51-4509-9A90-364A5598D287}" presName="linNode" presStyleCnt="0"/>
      <dgm:spPr/>
    </dgm:pt>
    <dgm:pt modelId="{C4BE74EC-D5D7-4187-92C2-C54542A82CC0}" type="pres">
      <dgm:prSet presAssocID="{DC950F2A-ED51-4509-9A90-364A5598D287}" presName="parentText" presStyleLbl="node1" presStyleIdx="3" presStyleCnt="5">
        <dgm:presLayoutVars>
          <dgm:chMax val="1"/>
          <dgm:bulletEnabled val="1"/>
        </dgm:presLayoutVars>
      </dgm:prSet>
      <dgm:spPr/>
      <dgm:t>
        <a:bodyPr/>
        <a:lstStyle/>
        <a:p>
          <a:endParaRPr lang="en-US"/>
        </a:p>
      </dgm:t>
    </dgm:pt>
    <dgm:pt modelId="{0212F43E-7F42-4577-999B-5EE9CC360D27}" type="pres">
      <dgm:prSet presAssocID="{DC950F2A-ED51-4509-9A90-364A5598D287}" presName="descendantText" presStyleLbl="alignAccFollowNode1" presStyleIdx="3" presStyleCnt="5">
        <dgm:presLayoutVars>
          <dgm:bulletEnabled val="1"/>
        </dgm:presLayoutVars>
      </dgm:prSet>
      <dgm:spPr/>
      <dgm:t>
        <a:bodyPr/>
        <a:lstStyle/>
        <a:p>
          <a:endParaRPr lang="en-US"/>
        </a:p>
      </dgm:t>
    </dgm:pt>
    <dgm:pt modelId="{6AC931D5-3E41-4A93-ACF1-E0444D49E53E}" type="pres">
      <dgm:prSet presAssocID="{649F96A2-6888-439E-9ED6-E8CF41DB7B59}" presName="sp" presStyleCnt="0"/>
      <dgm:spPr/>
    </dgm:pt>
    <dgm:pt modelId="{9AAA600E-5221-4CAC-BB91-15FC2AED282B}" type="pres">
      <dgm:prSet presAssocID="{2517B8DF-1BC3-49C9-BB47-F76732CE8E5D}" presName="linNode" presStyleCnt="0"/>
      <dgm:spPr/>
    </dgm:pt>
    <dgm:pt modelId="{D45A006B-F451-4B72-9599-9367936203E6}" type="pres">
      <dgm:prSet presAssocID="{2517B8DF-1BC3-49C9-BB47-F76732CE8E5D}" presName="parentText" presStyleLbl="node1" presStyleIdx="4" presStyleCnt="5">
        <dgm:presLayoutVars>
          <dgm:chMax val="1"/>
          <dgm:bulletEnabled val="1"/>
        </dgm:presLayoutVars>
      </dgm:prSet>
      <dgm:spPr/>
      <dgm:t>
        <a:bodyPr/>
        <a:lstStyle/>
        <a:p>
          <a:endParaRPr lang="en-US"/>
        </a:p>
      </dgm:t>
    </dgm:pt>
    <dgm:pt modelId="{56F153AF-A510-40DD-8D83-78C25C5D4DCC}" type="pres">
      <dgm:prSet presAssocID="{2517B8DF-1BC3-49C9-BB47-F76732CE8E5D}" presName="descendantText" presStyleLbl="alignAccFollowNode1" presStyleIdx="4" presStyleCnt="5">
        <dgm:presLayoutVars>
          <dgm:bulletEnabled val="1"/>
        </dgm:presLayoutVars>
      </dgm:prSet>
      <dgm:spPr/>
      <dgm:t>
        <a:bodyPr/>
        <a:lstStyle/>
        <a:p>
          <a:endParaRPr lang="en-US"/>
        </a:p>
      </dgm:t>
    </dgm:pt>
  </dgm:ptLst>
  <dgm:cxnLst>
    <dgm:cxn modelId="{13DE8F6A-FEE1-40B0-9515-C1D4866A12BB}" type="presOf" srcId="{AD1416F0-FCAD-4081-B429-F02D177F269E}" destId="{D409B9FB-08DE-474A-BDBF-96E458A80162}" srcOrd="0" destOrd="0" presId="urn:microsoft.com/office/officeart/2005/8/layout/vList5"/>
    <dgm:cxn modelId="{28323932-83DA-47CD-987A-A3ACFAD3E73F}" type="presOf" srcId="{A5F12D99-F4B2-416F-967E-C8ED326B8745}" destId="{01E18DA8-998A-4D4D-B3D9-570623EED842}" srcOrd="0" destOrd="1" presId="urn:microsoft.com/office/officeart/2005/8/layout/vList5"/>
    <dgm:cxn modelId="{C80B3E2E-11EB-422B-8223-B8D9E7547E3F}" type="presOf" srcId="{0716C5DF-EC7D-48A6-9BB7-1F1CD3D50404}" destId="{B5E17877-300D-43D0-A976-B55DBBF9D634}" srcOrd="0" destOrd="0" presId="urn:microsoft.com/office/officeart/2005/8/layout/vList5"/>
    <dgm:cxn modelId="{163E336F-CDCA-4D72-8A52-AF268DDC97FE}" srcId="{4A97C5BE-E18D-45E4-B8EA-946F523F4ABE}" destId="{DD04DDE4-7415-43EB-8827-DDA87DD50E30}" srcOrd="1" destOrd="0" parTransId="{C93840E2-9DA0-4C30-9F53-59E1CF4970F0}" sibTransId="{21D46FB3-8FE3-46ED-A830-BF701B3BB772}"/>
    <dgm:cxn modelId="{75408C47-F70F-42C6-A7D2-608A68727B42}" type="presOf" srcId="{E4C008A2-BFEB-481E-A4E5-24C216A8B3D8}" destId="{56F153AF-A510-40DD-8D83-78C25C5D4DCC}" srcOrd="0" destOrd="1" presId="urn:microsoft.com/office/officeart/2005/8/layout/vList5"/>
    <dgm:cxn modelId="{943611B9-18EC-47FC-850E-79241BCC94C3}" type="presOf" srcId="{A71B88BE-D70F-4BB8-89C2-205694FC3AEB}" destId="{F3D3AFF3-1380-4DCC-9A0A-702E05E2D0FA}" srcOrd="0" destOrd="0" presId="urn:microsoft.com/office/officeart/2005/8/layout/vList5"/>
    <dgm:cxn modelId="{836851BA-5A19-4480-98F0-32A260855699}" srcId="{DC950F2A-ED51-4509-9A90-364A5598D287}" destId="{B44ADCE7-D5F4-4393-BBF3-B10AB9765059}" srcOrd="0" destOrd="0" parTransId="{7FB3E65F-DE9A-4439-9162-7F9950CD26FC}" sibTransId="{48700547-58BB-4808-9FC2-9AA129FD8931}"/>
    <dgm:cxn modelId="{018D9C3B-13A5-492B-839C-3E17A982F538}" type="presOf" srcId="{D5800F90-2611-4BE5-97D5-03A6E6CA8A84}" destId="{0212F43E-7F42-4577-999B-5EE9CC360D27}" srcOrd="0" destOrd="1" presId="urn:microsoft.com/office/officeart/2005/8/layout/vList5"/>
    <dgm:cxn modelId="{B2D0B6C7-A017-4C91-965C-4BADA235DC0C}" type="presOf" srcId="{8392F65D-CBA1-4A62-A847-C6D3A4FB8D79}" destId="{E71E7747-2EB8-4828-950B-111E068481FD}" srcOrd="0" destOrd="0" presId="urn:microsoft.com/office/officeart/2005/8/layout/vList5"/>
    <dgm:cxn modelId="{EAF0D6ED-B737-4066-9A66-02FD157D8E2C}" type="presOf" srcId="{DD04DDE4-7415-43EB-8827-DDA87DD50E30}" destId="{D409B9FB-08DE-474A-BDBF-96E458A80162}" srcOrd="0" destOrd="1" presId="urn:microsoft.com/office/officeart/2005/8/layout/vList5"/>
    <dgm:cxn modelId="{8ABDAFB6-C276-4D0F-A907-067AB6818B61}" type="presOf" srcId="{2517B8DF-1BC3-49C9-BB47-F76732CE8E5D}" destId="{D45A006B-F451-4B72-9599-9367936203E6}" srcOrd="0" destOrd="0" presId="urn:microsoft.com/office/officeart/2005/8/layout/vList5"/>
    <dgm:cxn modelId="{C4CD95E7-0882-45CF-ADBC-45AC152ECD55}" srcId="{4A97C5BE-E18D-45E4-B8EA-946F523F4ABE}" destId="{AD1416F0-FCAD-4081-B429-F02D177F269E}" srcOrd="0" destOrd="0" parTransId="{6D141353-A9F9-4D62-9C38-FA9D0EBD328A}" sibTransId="{A6E9AAB8-FBAC-40F3-96F8-182126AD2DA2}"/>
    <dgm:cxn modelId="{325582DE-5479-4D03-9280-99913BEE07CD}" type="presOf" srcId="{42F25ECC-CDED-444E-9567-B9EF3EAC8379}" destId="{01E18DA8-998A-4D4D-B3D9-570623EED842}" srcOrd="0" destOrd="0" presId="urn:microsoft.com/office/officeart/2005/8/layout/vList5"/>
    <dgm:cxn modelId="{37DB7635-9956-4D39-AD49-BDC68B635B6C}" type="presOf" srcId="{9D0D3939-8D5B-471F-99A8-00292E8C2148}" destId="{56F153AF-A510-40DD-8D83-78C25C5D4DCC}" srcOrd="0" destOrd="0" presId="urn:microsoft.com/office/officeart/2005/8/layout/vList5"/>
    <dgm:cxn modelId="{B752DE91-832D-4C21-AD0B-236D8AAA8088}" srcId="{8392F65D-CBA1-4A62-A847-C6D3A4FB8D79}" destId="{2517B8DF-1BC3-49C9-BB47-F76732CE8E5D}" srcOrd="4" destOrd="0" parTransId="{259BC2D2-BEE2-47C9-83CB-1D6BF8AC0995}" sibTransId="{2CE1296F-144F-4BF1-A619-3314F4DF61F0}"/>
    <dgm:cxn modelId="{E6BC6CE5-43E4-49E4-B595-4B138EF824DA}" srcId="{0716C5DF-EC7D-48A6-9BB7-1F1CD3D50404}" destId="{42F25ECC-CDED-444E-9567-B9EF3EAC8379}" srcOrd="0" destOrd="0" parTransId="{8296EC6D-93C3-48FA-A30D-C55C92B0BBEA}" sibTransId="{07203C1D-896D-420F-A55A-784CFD6BBE3F}"/>
    <dgm:cxn modelId="{F79F9343-5EF2-47F1-8AC6-A46EAF84F83B}" srcId="{8392F65D-CBA1-4A62-A847-C6D3A4FB8D79}" destId="{0716C5DF-EC7D-48A6-9BB7-1F1CD3D50404}" srcOrd="2" destOrd="0" parTransId="{25D8408E-B86E-49C4-AB51-8363EEBBE375}" sibTransId="{888AC3D7-F73C-487F-9372-E113085F74B9}"/>
    <dgm:cxn modelId="{ABB0F428-BE47-4013-8AE1-BA9D9CD9DC2F}" type="presOf" srcId="{DC950F2A-ED51-4509-9A90-364A5598D287}" destId="{C4BE74EC-D5D7-4187-92C2-C54542A82CC0}" srcOrd="0" destOrd="0" presId="urn:microsoft.com/office/officeart/2005/8/layout/vList5"/>
    <dgm:cxn modelId="{C9CE0C63-F40A-426E-80CB-8E41B7ED5B91}" srcId="{41F532BE-CE59-45CA-BBBD-2BA8972DD02B}" destId="{C3AD0084-A43D-4B4F-A1EB-40538CBFEC67}" srcOrd="1" destOrd="0" parTransId="{73E83625-F2D6-4DCE-94C8-270BF2FC1118}" sibTransId="{EE52067E-D22D-453D-948C-E8CC6526734E}"/>
    <dgm:cxn modelId="{828A8B1B-B945-4AA3-8D13-1CA3B62DCFF6}" type="presOf" srcId="{4A97C5BE-E18D-45E4-B8EA-946F523F4ABE}" destId="{6F01DCD4-0815-4FAB-B12A-2DB7338A8BE5}" srcOrd="0" destOrd="0" presId="urn:microsoft.com/office/officeart/2005/8/layout/vList5"/>
    <dgm:cxn modelId="{D55E998D-4F3E-459D-A990-4F930A5DADB9}" srcId="{DC950F2A-ED51-4509-9A90-364A5598D287}" destId="{D5800F90-2611-4BE5-97D5-03A6E6CA8A84}" srcOrd="1" destOrd="0" parTransId="{77CB6A80-4ECF-4542-95E8-0CFDBC3AF9E0}" sibTransId="{94F25DA3-B0C6-455E-B7CB-917A09E62655}"/>
    <dgm:cxn modelId="{AEF7BC58-563A-4182-8F6F-BD4E65F8B7B4}" srcId="{2517B8DF-1BC3-49C9-BB47-F76732CE8E5D}" destId="{E4C008A2-BFEB-481E-A4E5-24C216A8B3D8}" srcOrd="1" destOrd="0" parTransId="{240A8A08-2BC9-43AA-A59F-A6BC5B993280}" sibTransId="{2C1276DA-B38F-451E-9FFA-B809A43714E1}"/>
    <dgm:cxn modelId="{70382DB8-5B9B-41CA-9D8E-F9761C70DD75}" type="presOf" srcId="{B44ADCE7-D5F4-4393-BBF3-B10AB9765059}" destId="{0212F43E-7F42-4577-999B-5EE9CC360D27}" srcOrd="0" destOrd="0" presId="urn:microsoft.com/office/officeart/2005/8/layout/vList5"/>
    <dgm:cxn modelId="{B33D7857-2B6B-4DF4-96F6-AFD54E746D2D}" srcId="{0716C5DF-EC7D-48A6-9BB7-1F1CD3D50404}" destId="{A5F12D99-F4B2-416F-967E-C8ED326B8745}" srcOrd="1" destOrd="0" parTransId="{00E3DBE2-0345-42E1-887E-768309D07AC9}" sibTransId="{7B3E7372-B4DF-4AC7-9EEA-C65D54B1CA03}"/>
    <dgm:cxn modelId="{164809E8-849B-4BB2-8E95-0EEDA8002D40}" srcId="{8392F65D-CBA1-4A62-A847-C6D3A4FB8D79}" destId="{DC950F2A-ED51-4509-9A90-364A5598D287}" srcOrd="3" destOrd="0" parTransId="{E1BA7556-4185-424E-8450-EFFE5BAF58DB}" sibTransId="{649F96A2-6888-439E-9ED6-E8CF41DB7B59}"/>
    <dgm:cxn modelId="{5A402360-CAAD-437D-BF6E-1AD1B0A6807C}" srcId="{41F532BE-CE59-45CA-BBBD-2BA8972DD02B}" destId="{A71B88BE-D70F-4BB8-89C2-205694FC3AEB}" srcOrd="0" destOrd="0" parTransId="{5583CFFE-F807-41E1-BFCF-C95F9B11E93E}" sibTransId="{D0B88427-B4AA-4A8E-AAFC-DF1CE4C908AA}"/>
    <dgm:cxn modelId="{7B8374B3-ED5A-4631-A8E2-26D9B6E1C6CA}" type="presOf" srcId="{C3AD0084-A43D-4B4F-A1EB-40538CBFEC67}" destId="{F3D3AFF3-1380-4DCC-9A0A-702E05E2D0FA}" srcOrd="0" destOrd="1" presId="urn:microsoft.com/office/officeart/2005/8/layout/vList5"/>
    <dgm:cxn modelId="{62910C65-361C-49F9-8ABF-B4F819C0B1E0}" type="presOf" srcId="{41F532BE-CE59-45CA-BBBD-2BA8972DD02B}" destId="{394EE048-B097-4CA0-A584-028874D7F0B3}" srcOrd="0" destOrd="0" presId="urn:microsoft.com/office/officeart/2005/8/layout/vList5"/>
    <dgm:cxn modelId="{88E388C8-6CCF-47F5-B04D-52BA00419938}" srcId="{8392F65D-CBA1-4A62-A847-C6D3A4FB8D79}" destId="{4A97C5BE-E18D-45E4-B8EA-946F523F4ABE}" srcOrd="0" destOrd="0" parTransId="{2E67C639-32FE-4BE2-9A2D-8C98BD48ACD0}" sibTransId="{F3546BB0-8A9B-40DE-8910-F7CC0FE7C85A}"/>
    <dgm:cxn modelId="{04F3449F-4D12-4785-8C50-3B7E7CDB2858}" srcId="{2517B8DF-1BC3-49C9-BB47-F76732CE8E5D}" destId="{9D0D3939-8D5B-471F-99A8-00292E8C2148}" srcOrd="0" destOrd="0" parTransId="{4D80BE68-27CB-4E88-9D61-D1E3379E35CA}" sibTransId="{8E2AE101-F392-45D7-97F4-0FA208365ADA}"/>
    <dgm:cxn modelId="{52BED65F-705C-45FE-A3C8-E2BB5DC6809B}" srcId="{8392F65D-CBA1-4A62-A847-C6D3A4FB8D79}" destId="{41F532BE-CE59-45CA-BBBD-2BA8972DD02B}" srcOrd="1" destOrd="0" parTransId="{A298CDDF-F8FE-4719-A6DA-6CE3B38ACC41}" sibTransId="{AF9FBAC1-BD97-4E87-9260-F28661D2B624}"/>
    <dgm:cxn modelId="{9ED9BFBF-9D03-4A1B-93AA-FEE5EF2B91DE}" type="presParOf" srcId="{E71E7747-2EB8-4828-950B-111E068481FD}" destId="{2C5A5D76-EA6F-4304-BE6E-6B2B5DFF2A36}" srcOrd="0" destOrd="0" presId="urn:microsoft.com/office/officeart/2005/8/layout/vList5"/>
    <dgm:cxn modelId="{A0BC30BE-7F47-4DF7-BF70-099BEB18E1A4}" type="presParOf" srcId="{2C5A5D76-EA6F-4304-BE6E-6B2B5DFF2A36}" destId="{6F01DCD4-0815-4FAB-B12A-2DB7338A8BE5}" srcOrd="0" destOrd="0" presId="urn:microsoft.com/office/officeart/2005/8/layout/vList5"/>
    <dgm:cxn modelId="{22C873CE-ACC0-4FCE-922C-328FA15DF7DD}" type="presParOf" srcId="{2C5A5D76-EA6F-4304-BE6E-6B2B5DFF2A36}" destId="{D409B9FB-08DE-474A-BDBF-96E458A80162}" srcOrd="1" destOrd="0" presId="urn:microsoft.com/office/officeart/2005/8/layout/vList5"/>
    <dgm:cxn modelId="{AC977299-8CB1-4ED7-A5B3-55FB8AE5FBD3}" type="presParOf" srcId="{E71E7747-2EB8-4828-950B-111E068481FD}" destId="{C88D0B85-A9D6-44E8-8524-DED3EA816A0F}" srcOrd="1" destOrd="0" presId="urn:microsoft.com/office/officeart/2005/8/layout/vList5"/>
    <dgm:cxn modelId="{CBDA4178-7E7D-47B7-BA33-D500707658B1}" type="presParOf" srcId="{E71E7747-2EB8-4828-950B-111E068481FD}" destId="{3B48B227-40F1-48F4-BE35-014D9E683D9F}" srcOrd="2" destOrd="0" presId="urn:microsoft.com/office/officeart/2005/8/layout/vList5"/>
    <dgm:cxn modelId="{D1D69F08-B3AB-438A-9478-F219A25F7143}" type="presParOf" srcId="{3B48B227-40F1-48F4-BE35-014D9E683D9F}" destId="{394EE048-B097-4CA0-A584-028874D7F0B3}" srcOrd="0" destOrd="0" presId="urn:microsoft.com/office/officeart/2005/8/layout/vList5"/>
    <dgm:cxn modelId="{BE8D2CCB-A1F0-49CE-AADE-79FE69B89E18}" type="presParOf" srcId="{3B48B227-40F1-48F4-BE35-014D9E683D9F}" destId="{F3D3AFF3-1380-4DCC-9A0A-702E05E2D0FA}" srcOrd="1" destOrd="0" presId="urn:microsoft.com/office/officeart/2005/8/layout/vList5"/>
    <dgm:cxn modelId="{F4A4DD46-2EF7-490E-95A1-9463F67D374F}" type="presParOf" srcId="{E71E7747-2EB8-4828-950B-111E068481FD}" destId="{FBF641CA-B11D-49F3-B820-B4D37EC0D647}" srcOrd="3" destOrd="0" presId="urn:microsoft.com/office/officeart/2005/8/layout/vList5"/>
    <dgm:cxn modelId="{E784D32F-AEB1-41A4-A6C1-DC35B29C580E}" type="presParOf" srcId="{E71E7747-2EB8-4828-950B-111E068481FD}" destId="{753FCE36-6621-4628-84AD-08DCFBC33B76}" srcOrd="4" destOrd="0" presId="urn:microsoft.com/office/officeart/2005/8/layout/vList5"/>
    <dgm:cxn modelId="{883CDBD7-D353-4F90-A3E4-9407F8C21D25}" type="presParOf" srcId="{753FCE36-6621-4628-84AD-08DCFBC33B76}" destId="{B5E17877-300D-43D0-A976-B55DBBF9D634}" srcOrd="0" destOrd="0" presId="urn:microsoft.com/office/officeart/2005/8/layout/vList5"/>
    <dgm:cxn modelId="{51E609DE-EFED-4A14-AE9F-7E5982891E1E}" type="presParOf" srcId="{753FCE36-6621-4628-84AD-08DCFBC33B76}" destId="{01E18DA8-998A-4D4D-B3D9-570623EED842}" srcOrd="1" destOrd="0" presId="urn:microsoft.com/office/officeart/2005/8/layout/vList5"/>
    <dgm:cxn modelId="{6BA39C77-4B37-4F93-9E25-7862E5ED5A37}" type="presParOf" srcId="{E71E7747-2EB8-4828-950B-111E068481FD}" destId="{F5E5A560-49B2-4888-A360-E4096BC3CFEF}" srcOrd="5" destOrd="0" presId="urn:microsoft.com/office/officeart/2005/8/layout/vList5"/>
    <dgm:cxn modelId="{006CDB7B-D484-4EB5-A383-AA825939A968}" type="presParOf" srcId="{E71E7747-2EB8-4828-950B-111E068481FD}" destId="{7EFB17B5-5CD3-4845-BE67-BD5D979775D7}" srcOrd="6" destOrd="0" presId="urn:microsoft.com/office/officeart/2005/8/layout/vList5"/>
    <dgm:cxn modelId="{455C1D02-9C2E-4721-AFD7-264E31D8D9B2}" type="presParOf" srcId="{7EFB17B5-5CD3-4845-BE67-BD5D979775D7}" destId="{C4BE74EC-D5D7-4187-92C2-C54542A82CC0}" srcOrd="0" destOrd="0" presId="urn:microsoft.com/office/officeart/2005/8/layout/vList5"/>
    <dgm:cxn modelId="{8091A18D-D6F9-4C20-AA63-2FB7AD547320}" type="presParOf" srcId="{7EFB17B5-5CD3-4845-BE67-BD5D979775D7}" destId="{0212F43E-7F42-4577-999B-5EE9CC360D27}" srcOrd="1" destOrd="0" presId="urn:microsoft.com/office/officeart/2005/8/layout/vList5"/>
    <dgm:cxn modelId="{4F778563-3A61-4491-88A5-1ABE09648762}" type="presParOf" srcId="{E71E7747-2EB8-4828-950B-111E068481FD}" destId="{6AC931D5-3E41-4A93-ACF1-E0444D49E53E}" srcOrd="7" destOrd="0" presId="urn:microsoft.com/office/officeart/2005/8/layout/vList5"/>
    <dgm:cxn modelId="{08B8239A-069D-4617-8778-C2A318D92493}" type="presParOf" srcId="{E71E7747-2EB8-4828-950B-111E068481FD}" destId="{9AAA600E-5221-4CAC-BB91-15FC2AED282B}" srcOrd="8" destOrd="0" presId="urn:microsoft.com/office/officeart/2005/8/layout/vList5"/>
    <dgm:cxn modelId="{B24AFFB1-9DCA-4B72-BCF0-D4B058A17D0E}" type="presParOf" srcId="{9AAA600E-5221-4CAC-BB91-15FC2AED282B}" destId="{D45A006B-F451-4B72-9599-9367936203E6}" srcOrd="0" destOrd="0" presId="urn:microsoft.com/office/officeart/2005/8/layout/vList5"/>
    <dgm:cxn modelId="{9D098A5A-7B4E-4195-8ECF-5A10FC71FC8C}" type="presParOf" srcId="{9AAA600E-5221-4CAC-BB91-15FC2AED282B}" destId="{56F153AF-A510-40DD-8D83-78C25C5D4DC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B614DE-22B8-4AC3-A4EF-28BC093688A8}"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FB18C621-6550-4C81-B2FA-D265E0493FB1}">
      <dgm:prSet phldrT="[Text]"/>
      <dgm:spPr/>
      <dgm:t>
        <a:bodyPr/>
        <a:lstStyle/>
        <a:p>
          <a:r>
            <a:rPr lang="en-CA" b="1" dirty="0" smtClean="0">
              <a:solidFill>
                <a:srgbClr val="C00000"/>
              </a:solidFill>
            </a:rPr>
            <a:t>Traditional banking system</a:t>
          </a:r>
          <a:endParaRPr lang="en-US" b="1" dirty="0">
            <a:solidFill>
              <a:srgbClr val="C00000"/>
            </a:solidFill>
          </a:endParaRPr>
        </a:p>
      </dgm:t>
    </dgm:pt>
    <dgm:pt modelId="{9CADD30F-109F-4BF2-A758-5FEDA7744ED5}" type="parTrans" cxnId="{AA24F40D-63D1-4991-AB96-F9F38E50BED2}">
      <dgm:prSet/>
      <dgm:spPr/>
      <dgm:t>
        <a:bodyPr/>
        <a:lstStyle/>
        <a:p>
          <a:endParaRPr lang="en-US"/>
        </a:p>
      </dgm:t>
    </dgm:pt>
    <dgm:pt modelId="{662136DA-F52D-476F-9BD0-B71F48A69991}" type="sibTrans" cxnId="{AA24F40D-63D1-4991-AB96-F9F38E50BED2}">
      <dgm:prSet/>
      <dgm:spPr/>
      <dgm:t>
        <a:bodyPr/>
        <a:lstStyle/>
        <a:p>
          <a:endParaRPr lang="en-US"/>
        </a:p>
      </dgm:t>
    </dgm:pt>
    <dgm:pt modelId="{A5EA3D20-0938-48C6-9588-0489F9EF132B}">
      <dgm:prSet/>
      <dgm:spPr/>
      <dgm:t>
        <a:bodyPr/>
        <a:lstStyle/>
        <a:p>
          <a:r>
            <a:rPr lang="en-CA" smtClean="0"/>
            <a:t>Bank controls ledger</a:t>
          </a:r>
          <a:endParaRPr lang="en-CA" dirty="0"/>
        </a:p>
      </dgm:t>
    </dgm:pt>
    <dgm:pt modelId="{A665C071-0195-4007-B2D1-16D6A0720E55}" type="parTrans" cxnId="{1D663EF5-4BE0-4AAA-AE24-BB5C27D3E1C0}">
      <dgm:prSet/>
      <dgm:spPr/>
      <dgm:t>
        <a:bodyPr/>
        <a:lstStyle/>
        <a:p>
          <a:endParaRPr lang="en-US"/>
        </a:p>
      </dgm:t>
    </dgm:pt>
    <dgm:pt modelId="{9F511D61-6FED-42AB-987D-B338BCD2FA17}" type="sibTrans" cxnId="{1D663EF5-4BE0-4AAA-AE24-BB5C27D3E1C0}">
      <dgm:prSet/>
      <dgm:spPr/>
      <dgm:t>
        <a:bodyPr/>
        <a:lstStyle/>
        <a:p>
          <a:endParaRPr lang="en-US"/>
        </a:p>
      </dgm:t>
    </dgm:pt>
    <dgm:pt modelId="{81993DE4-DE84-4AF3-A799-2677982D044F}">
      <dgm:prSet/>
      <dgm:spPr/>
      <dgm:t>
        <a:bodyPr/>
        <a:lstStyle/>
        <a:p>
          <a:r>
            <a:rPr lang="en-CA" smtClean="0"/>
            <a:t>Only individual’s transactions can be viewed</a:t>
          </a:r>
          <a:endParaRPr lang="en-CA" dirty="0"/>
        </a:p>
      </dgm:t>
    </dgm:pt>
    <dgm:pt modelId="{47FE310D-D217-4F40-BBA6-DE06FD571404}" type="parTrans" cxnId="{18D2E817-7AA9-4C0E-BF63-1F18C66FC09F}">
      <dgm:prSet/>
      <dgm:spPr/>
      <dgm:t>
        <a:bodyPr/>
        <a:lstStyle/>
        <a:p>
          <a:endParaRPr lang="en-US"/>
        </a:p>
      </dgm:t>
    </dgm:pt>
    <dgm:pt modelId="{F164AD70-6A4A-4B55-9AB5-0F469C853FB9}" type="sibTrans" cxnId="{18D2E817-7AA9-4C0E-BF63-1F18C66FC09F}">
      <dgm:prSet/>
      <dgm:spPr/>
      <dgm:t>
        <a:bodyPr/>
        <a:lstStyle/>
        <a:p>
          <a:endParaRPr lang="en-US"/>
        </a:p>
      </dgm:t>
    </dgm:pt>
    <dgm:pt modelId="{EB003536-1F8C-4023-805A-AF531DC0ACC0}">
      <dgm:prSet/>
      <dgm:spPr/>
      <dgm:t>
        <a:bodyPr/>
        <a:lstStyle/>
        <a:p>
          <a:r>
            <a:rPr lang="en-CA" dirty="0" smtClean="0"/>
            <a:t>Trust in bank required to maintain ledger</a:t>
          </a:r>
          <a:endParaRPr lang="en-CA" dirty="0"/>
        </a:p>
      </dgm:t>
    </dgm:pt>
    <dgm:pt modelId="{8A1F501B-D283-4239-8571-79651FDE9DA0}" type="parTrans" cxnId="{A2E652B6-C2F7-4E3C-B6A8-DA194B4D9C9D}">
      <dgm:prSet/>
      <dgm:spPr/>
      <dgm:t>
        <a:bodyPr/>
        <a:lstStyle/>
        <a:p>
          <a:endParaRPr lang="en-US"/>
        </a:p>
      </dgm:t>
    </dgm:pt>
    <dgm:pt modelId="{01BB5341-D7DE-4BFA-AC43-189D67E562A2}" type="sibTrans" cxnId="{A2E652B6-C2F7-4E3C-B6A8-DA194B4D9C9D}">
      <dgm:prSet/>
      <dgm:spPr/>
      <dgm:t>
        <a:bodyPr/>
        <a:lstStyle/>
        <a:p>
          <a:endParaRPr lang="en-US"/>
        </a:p>
      </dgm:t>
    </dgm:pt>
    <dgm:pt modelId="{B56023D4-FBF7-46A0-9A99-832F44C71345}">
      <dgm:prSet/>
      <dgm:spPr/>
      <dgm:t>
        <a:bodyPr/>
        <a:lstStyle/>
        <a:p>
          <a:r>
            <a:rPr lang="en-CA" b="1" dirty="0" err="1" smtClean="0">
              <a:solidFill>
                <a:srgbClr val="C00000"/>
              </a:solidFill>
            </a:rPr>
            <a:t>Bitcoin</a:t>
          </a:r>
          <a:r>
            <a:rPr lang="en-CA" b="1" dirty="0" smtClean="0">
              <a:solidFill>
                <a:srgbClr val="C00000"/>
              </a:solidFill>
            </a:rPr>
            <a:t> system</a:t>
          </a:r>
          <a:endParaRPr lang="en-CA" b="1" dirty="0">
            <a:solidFill>
              <a:srgbClr val="C00000"/>
            </a:solidFill>
          </a:endParaRPr>
        </a:p>
      </dgm:t>
    </dgm:pt>
    <dgm:pt modelId="{9923AB4C-7589-47E3-A521-4F6FFA77026C}" type="parTrans" cxnId="{6C7C44F0-FA1D-4301-8A87-A80DA3944D3E}">
      <dgm:prSet/>
      <dgm:spPr/>
      <dgm:t>
        <a:bodyPr/>
        <a:lstStyle/>
        <a:p>
          <a:endParaRPr lang="en-US"/>
        </a:p>
      </dgm:t>
    </dgm:pt>
    <dgm:pt modelId="{23A920E5-A9F6-49E3-BC6F-E2C4F3A21796}" type="sibTrans" cxnId="{6C7C44F0-FA1D-4301-8A87-A80DA3944D3E}">
      <dgm:prSet/>
      <dgm:spPr/>
      <dgm:t>
        <a:bodyPr/>
        <a:lstStyle/>
        <a:p>
          <a:endParaRPr lang="en-US"/>
        </a:p>
      </dgm:t>
    </dgm:pt>
    <dgm:pt modelId="{8A5884D5-92BF-4CA4-B3C9-6A61326B861D}">
      <dgm:prSet/>
      <dgm:spPr/>
      <dgm:t>
        <a:bodyPr/>
        <a:lstStyle/>
        <a:p>
          <a:r>
            <a:rPr lang="en-CA" dirty="0" smtClean="0"/>
            <a:t>No centralized entity controls ledger</a:t>
          </a:r>
          <a:endParaRPr lang="en-CA" dirty="0"/>
        </a:p>
      </dgm:t>
    </dgm:pt>
    <dgm:pt modelId="{215790AA-948E-469C-9153-AFDB4167CF3C}" type="parTrans" cxnId="{6A6ECF70-0FF1-4B5C-B648-197B8443A518}">
      <dgm:prSet/>
      <dgm:spPr/>
      <dgm:t>
        <a:bodyPr/>
        <a:lstStyle/>
        <a:p>
          <a:endParaRPr lang="en-US"/>
        </a:p>
      </dgm:t>
    </dgm:pt>
    <dgm:pt modelId="{F21B1E0C-7816-451B-89D0-5361CF9A6372}" type="sibTrans" cxnId="{6A6ECF70-0FF1-4B5C-B648-197B8443A518}">
      <dgm:prSet/>
      <dgm:spPr/>
      <dgm:t>
        <a:bodyPr/>
        <a:lstStyle/>
        <a:p>
          <a:endParaRPr lang="en-US"/>
        </a:p>
      </dgm:t>
    </dgm:pt>
    <dgm:pt modelId="{878A6450-B7BD-4C69-A076-3A8A113802D4}">
      <dgm:prSet/>
      <dgm:spPr/>
      <dgm:t>
        <a:bodyPr/>
        <a:lstStyle/>
        <a:p>
          <a:r>
            <a:rPr lang="en-CA" smtClean="0"/>
            <a:t>ALL transactions in history of Bitcoin can be viewed</a:t>
          </a:r>
          <a:endParaRPr lang="en-CA" dirty="0"/>
        </a:p>
      </dgm:t>
    </dgm:pt>
    <dgm:pt modelId="{3A8553F8-51B1-41BF-834C-EB491260B406}" type="parTrans" cxnId="{236FFDF5-A175-41CE-82D5-8588E79B0A7E}">
      <dgm:prSet/>
      <dgm:spPr/>
      <dgm:t>
        <a:bodyPr/>
        <a:lstStyle/>
        <a:p>
          <a:endParaRPr lang="en-US"/>
        </a:p>
      </dgm:t>
    </dgm:pt>
    <dgm:pt modelId="{7C8DA992-D7AF-45ED-8B56-953361ECFD26}" type="sibTrans" cxnId="{236FFDF5-A175-41CE-82D5-8588E79B0A7E}">
      <dgm:prSet/>
      <dgm:spPr/>
      <dgm:t>
        <a:bodyPr/>
        <a:lstStyle/>
        <a:p>
          <a:endParaRPr lang="en-US"/>
        </a:p>
      </dgm:t>
    </dgm:pt>
    <dgm:pt modelId="{69261858-94E8-41A5-AB3E-030F43B9C2F4}">
      <dgm:prSet/>
      <dgm:spPr/>
      <dgm:t>
        <a:bodyPr/>
        <a:lstStyle/>
        <a:p>
          <a:r>
            <a:rPr lang="en-CA" dirty="0" smtClean="0"/>
            <a:t>No trust in any entity required</a:t>
          </a:r>
          <a:endParaRPr lang="en-CA" dirty="0"/>
        </a:p>
      </dgm:t>
    </dgm:pt>
    <dgm:pt modelId="{C5D31A72-A13E-476F-89F0-AA26955E7A19}" type="parTrans" cxnId="{D8A927C9-17DF-4CFF-ACE0-972B75E1C5E4}">
      <dgm:prSet/>
      <dgm:spPr/>
      <dgm:t>
        <a:bodyPr/>
        <a:lstStyle/>
        <a:p>
          <a:endParaRPr lang="en-US"/>
        </a:p>
      </dgm:t>
    </dgm:pt>
    <dgm:pt modelId="{45DC137A-AD09-4BFD-8E07-ADF2B002C830}" type="sibTrans" cxnId="{D8A927C9-17DF-4CFF-ACE0-972B75E1C5E4}">
      <dgm:prSet/>
      <dgm:spPr/>
      <dgm:t>
        <a:bodyPr/>
        <a:lstStyle/>
        <a:p>
          <a:endParaRPr lang="en-US"/>
        </a:p>
      </dgm:t>
    </dgm:pt>
    <dgm:pt modelId="{AE1B0432-21E7-461A-AC58-4875B11CE111}" type="pres">
      <dgm:prSet presAssocID="{77B614DE-22B8-4AC3-A4EF-28BC093688A8}" presName="outerComposite" presStyleCnt="0">
        <dgm:presLayoutVars>
          <dgm:chMax val="2"/>
          <dgm:animLvl val="lvl"/>
          <dgm:resizeHandles val="exact"/>
        </dgm:presLayoutVars>
      </dgm:prSet>
      <dgm:spPr/>
      <dgm:t>
        <a:bodyPr/>
        <a:lstStyle/>
        <a:p>
          <a:endParaRPr lang="en-US"/>
        </a:p>
      </dgm:t>
    </dgm:pt>
    <dgm:pt modelId="{A6B8D395-84D4-49E7-B864-BBFD96265BF0}" type="pres">
      <dgm:prSet presAssocID="{77B614DE-22B8-4AC3-A4EF-28BC093688A8}" presName="dummyMaxCanvas" presStyleCnt="0"/>
      <dgm:spPr/>
    </dgm:pt>
    <dgm:pt modelId="{7469C5F6-169B-4032-A073-7261DA11B1FA}" type="pres">
      <dgm:prSet presAssocID="{77B614DE-22B8-4AC3-A4EF-28BC093688A8}" presName="parentComposite" presStyleCnt="0"/>
      <dgm:spPr/>
    </dgm:pt>
    <dgm:pt modelId="{442ED444-6E5F-4FA0-BD72-0D64ABC6B255}" type="pres">
      <dgm:prSet presAssocID="{77B614DE-22B8-4AC3-A4EF-28BC093688A8}" presName="parent1" presStyleLbl="alignAccFollowNode1" presStyleIdx="0" presStyleCnt="4">
        <dgm:presLayoutVars>
          <dgm:chMax val="4"/>
        </dgm:presLayoutVars>
      </dgm:prSet>
      <dgm:spPr/>
      <dgm:t>
        <a:bodyPr/>
        <a:lstStyle/>
        <a:p>
          <a:endParaRPr lang="en-US"/>
        </a:p>
      </dgm:t>
    </dgm:pt>
    <dgm:pt modelId="{EC411B8A-4783-424F-8BED-2B84FA3BBB27}" type="pres">
      <dgm:prSet presAssocID="{77B614DE-22B8-4AC3-A4EF-28BC093688A8}" presName="parent2" presStyleLbl="alignAccFollowNode1" presStyleIdx="1" presStyleCnt="4">
        <dgm:presLayoutVars>
          <dgm:chMax val="4"/>
        </dgm:presLayoutVars>
      </dgm:prSet>
      <dgm:spPr/>
      <dgm:t>
        <a:bodyPr/>
        <a:lstStyle/>
        <a:p>
          <a:endParaRPr lang="en-US"/>
        </a:p>
      </dgm:t>
    </dgm:pt>
    <dgm:pt modelId="{C53C938A-6EA2-4913-B292-322CAAFF9300}" type="pres">
      <dgm:prSet presAssocID="{77B614DE-22B8-4AC3-A4EF-28BC093688A8}" presName="childrenComposite" presStyleCnt="0"/>
      <dgm:spPr/>
    </dgm:pt>
    <dgm:pt modelId="{5E856400-B1EE-4F85-A8E0-BAA8523231F1}" type="pres">
      <dgm:prSet presAssocID="{77B614DE-22B8-4AC3-A4EF-28BC093688A8}" presName="dummyMaxCanvas_ChildArea" presStyleCnt="0"/>
      <dgm:spPr/>
    </dgm:pt>
    <dgm:pt modelId="{05B1FB1E-3F78-4231-A3AA-C03D569FCFA1}" type="pres">
      <dgm:prSet presAssocID="{77B614DE-22B8-4AC3-A4EF-28BC093688A8}" presName="fulcrum" presStyleLbl="alignAccFollowNode1" presStyleIdx="2" presStyleCnt="4"/>
      <dgm:spPr/>
    </dgm:pt>
    <dgm:pt modelId="{1460589E-BD0F-4C82-9E82-567AFCE2F32E}" type="pres">
      <dgm:prSet presAssocID="{77B614DE-22B8-4AC3-A4EF-28BC093688A8}" presName="balance_33" presStyleLbl="alignAccFollowNode1" presStyleIdx="3" presStyleCnt="4">
        <dgm:presLayoutVars>
          <dgm:bulletEnabled val="1"/>
        </dgm:presLayoutVars>
      </dgm:prSet>
      <dgm:spPr/>
    </dgm:pt>
    <dgm:pt modelId="{DBC79BF9-08AE-42A5-9F94-D3502438FADA}" type="pres">
      <dgm:prSet presAssocID="{77B614DE-22B8-4AC3-A4EF-28BC093688A8}" presName="right_33_1" presStyleLbl="node1" presStyleIdx="0" presStyleCnt="6">
        <dgm:presLayoutVars>
          <dgm:bulletEnabled val="1"/>
        </dgm:presLayoutVars>
      </dgm:prSet>
      <dgm:spPr/>
      <dgm:t>
        <a:bodyPr/>
        <a:lstStyle/>
        <a:p>
          <a:endParaRPr lang="en-US"/>
        </a:p>
      </dgm:t>
    </dgm:pt>
    <dgm:pt modelId="{898271CF-4580-41FF-A345-F3D4260D6AD7}" type="pres">
      <dgm:prSet presAssocID="{77B614DE-22B8-4AC3-A4EF-28BC093688A8}" presName="right_33_2" presStyleLbl="node1" presStyleIdx="1" presStyleCnt="6">
        <dgm:presLayoutVars>
          <dgm:bulletEnabled val="1"/>
        </dgm:presLayoutVars>
      </dgm:prSet>
      <dgm:spPr/>
      <dgm:t>
        <a:bodyPr/>
        <a:lstStyle/>
        <a:p>
          <a:endParaRPr lang="en-US"/>
        </a:p>
      </dgm:t>
    </dgm:pt>
    <dgm:pt modelId="{63FB48F5-5237-43C0-89E5-4197B2A27A77}" type="pres">
      <dgm:prSet presAssocID="{77B614DE-22B8-4AC3-A4EF-28BC093688A8}" presName="right_33_3" presStyleLbl="node1" presStyleIdx="2" presStyleCnt="6">
        <dgm:presLayoutVars>
          <dgm:bulletEnabled val="1"/>
        </dgm:presLayoutVars>
      </dgm:prSet>
      <dgm:spPr/>
      <dgm:t>
        <a:bodyPr/>
        <a:lstStyle/>
        <a:p>
          <a:endParaRPr lang="en-US"/>
        </a:p>
      </dgm:t>
    </dgm:pt>
    <dgm:pt modelId="{8254D072-EA7E-4E25-9A36-9ADB8972477E}" type="pres">
      <dgm:prSet presAssocID="{77B614DE-22B8-4AC3-A4EF-28BC093688A8}" presName="left_33_1" presStyleLbl="node1" presStyleIdx="3" presStyleCnt="6">
        <dgm:presLayoutVars>
          <dgm:bulletEnabled val="1"/>
        </dgm:presLayoutVars>
      </dgm:prSet>
      <dgm:spPr/>
      <dgm:t>
        <a:bodyPr/>
        <a:lstStyle/>
        <a:p>
          <a:endParaRPr lang="en-US"/>
        </a:p>
      </dgm:t>
    </dgm:pt>
    <dgm:pt modelId="{0B8D183D-427D-44EA-9EB0-9C2C5E621E02}" type="pres">
      <dgm:prSet presAssocID="{77B614DE-22B8-4AC3-A4EF-28BC093688A8}" presName="left_33_2" presStyleLbl="node1" presStyleIdx="4" presStyleCnt="6">
        <dgm:presLayoutVars>
          <dgm:bulletEnabled val="1"/>
        </dgm:presLayoutVars>
      </dgm:prSet>
      <dgm:spPr/>
      <dgm:t>
        <a:bodyPr/>
        <a:lstStyle/>
        <a:p>
          <a:endParaRPr lang="en-US"/>
        </a:p>
      </dgm:t>
    </dgm:pt>
    <dgm:pt modelId="{E6D2BCD6-317F-46E3-889C-3BF1E1616C15}" type="pres">
      <dgm:prSet presAssocID="{77B614DE-22B8-4AC3-A4EF-28BC093688A8}" presName="left_33_3" presStyleLbl="node1" presStyleIdx="5" presStyleCnt="6">
        <dgm:presLayoutVars>
          <dgm:bulletEnabled val="1"/>
        </dgm:presLayoutVars>
      </dgm:prSet>
      <dgm:spPr/>
      <dgm:t>
        <a:bodyPr/>
        <a:lstStyle/>
        <a:p>
          <a:endParaRPr lang="en-US"/>
        </a:p>
      </dgm:t>
    </dgm:pt>
  </dgm:ptLst>
  <dgm:cxnLst>
    <dgm:cxn modelId="{80DE8FA6-A84E-47B1-A196-529038DE8210}" type="presOf" srcId="{8A5884D5-92BF-4CA4-B3C9-6A61326B861D}" destId="{DBC79BF9-08AE-42A5-9F94-D3502438FADA}" srcOrd="0" destOrd="0" presId="urn:microsoft.com/office/officeart/2005/8/layout/balance1"/>
    <dgm:cxn modelId="{D8A927C9-17DF-4CFF-ACE0-972B75E1C5E4}" srcId="{B56023D4-FBF7-46A0-9A99-832F44C71345}" destId="{69261858-94E8-41A5-AB3E-030F43B9C2F4}" srcOrd="2" destOrd="0" parTransId="{C5D31A72-A13E-476F-89F0-AA26955E7A19}" sibTransId="{45DC137A-AD09-4BFD-8E07-ADF2B002C830}"/>
    <dgm:cxn modelId="{6A6ECF70-0FF1-4B5C-B648-197B8443A518}" srcId="{B56023D4-FBF7-46A0-9A99-832F44C71345}" destId="{8A5884D5-92BF-4CA4-B3C9-6A61326B861D}" srcOrd="0" destOrd="0" parTransId="{215790AA-948E-469C-9153-AFDB4167CF3C}" sibTransId="{F21B1E0C-7816-451B-89D0-5361CF9A6372}"/>
    <dgm:cxn modelId="{FFC7A8E6-3598-455A-A64E-89CFFF0A5AEA}" type="presOf" srcId="{878A6450-B7BD-4C69-A076-3A8A113802D4}" destId="{898271CF-4580-41FF-A345-F3D4260D6AD7}" srcOrd="0" destOrd="0" presId="urn:microsoft.com/office/officeart/2005/8/layout/balance1"/>
    <dgm:cxn modelId="{E00CAB05-8080-4AF4-AC7F-6F76352BF604}" type="presOf" srcId="{77B614DE-22B8-4AC3-A4EF-28BC093688A8}" destId="{AE1B0432-21E7-461A-AC58-4875B11CE111}" srcOrd="0" destOrd="0" presId="urn:microsoft.com/office/officeart/2005/8/layout/balance1"/>
    <dgm:cxn modelId="{0E8F9F64-8ACA-40C0-9BE4-6DD0E3E55F22}" type="presOf" srcId="{FB18C621-6550-4C81-B2FA-D265E0493FB1}" destId="{442ED444-6E5F-4FA0-BD72-0D64ABC6B255}" srcOrd="0" destOrd="0" presId="urn:microsoft.com/office/officeart/2005/8/layout/balance1"/>
    <dgm:cxn modelId="{5FEB27E3-FD20-49AE-9A62-4433D59E1F67}" type="presOf" srcId="{A5EA3D20-0938-48C6-9588-0489F9EF132B}" destId="{8254D072-EA7E-4E25-9A36-9ADB8972477E}" srcOrd="0" destOrd="0" presId="urn:microsoft.com/office/officeart/2005/8/layout/balance1"/>
    <dgm:cxn modelId="{A2E652B6-C2F7-4E3C-B6A8-DA194B4D9C9D}" srcId="{FB18C621-6550-4C81-B2FA-D265E0493FB1}" destId="{EB003536-1F8C-4023-805A-AF531DC0ACC0}" srcOrd="2" destOrd="0" parTransId="{8A1F501B-D283-4239-8571-79651FDE9DA0}" sibTransId="{01BB5341-D7DE-4BFA-AC43-189D67E562A2}"/>
    <dgm:cxn modelId="{AA24F40D-63D1-4991-AB96-F9F38E50BED2}" srcId="{77B614DE-22B8-4AC3-A4EF-28BC093688A8}" destId="{FB18C621-6550-4C81-B2FA-D265E0493FB1}" srcOrd="0" destOrd="0" parTransId="{9CADD30F-109F-4BF2-A758-5FEDA7744ED5}" sibTransId="{662136DA-F52D-476F-9BD0-B71F48A69991}"/>
    <dgm:cxn modelId="{B2756E2F-A4FC-4062-80D9-30D355C01BB4}" type="presOf" srcId="{81993DE4-DE84-4AF3-A799-2677982D044F}" destId="{0B8D183D-427D-44EA-9EB0-9C2C5E621E02}" srcOrd="0" destOrd="0" presId="urn:microsoft.com/office/officeart/2005/8/layout/balance1"/>
    <dgm:cxn modelId="{236FFDF5-A175-41CE-82D5-8588E79B0A7E}" srcId="{B56023D4-FBF7-46A0-9A99-832F44C71345}" destId="{878A6450-B7BD-4C69-A076-3A8A113802D4}" srcOrd="1" destOrd="0" parTransId="{3A8553F8-51B1-41BF-834C-EB491260B406}" sibTransId="{7C8DA992-D7AF-45ED-8B56-953361ECFD26}"/>
    <dgm:cxn modelId="{461D7A21-EE46-4840-B089-C25FBF637A0D}" type="presOf" srcId="{B56023D4-FBF7-46A0-9A99-832F44C71345}" destId="{EC411B8A-4783-424F-8BED-2B84FA3BBB27}" srcOrd="0" destOrd="0" presId="urn:microsoft.com/office/officeart/2005/8/layout/balance1"/>
    <dgm:cxn modelId="{18D2E817-7AA9-4C0E-BF63-1F18C66FC09F}" srcId="{FB18C621-6550-4C81-B2FA-D265E0493FB1}" destId="{81993DE4-DE84-4AF3-A799-2677982D044F}" srcOrd="1" destOrd="0" parTransId="{47FE310D-D217-4F40-BBA6-DE06FD571404}" sibTransId="{F164AD70-6A4A-4B55-9AB5-0F469C853FB9}"/>
    <dgm:cxn modelId="{6C7C44F0-FA1D-4301-8A87-A80DA3944D3E}" srcId="{77B614DE-22B8-4AC3-A4EF-28BC093688A8}" destId="{B56023D4-FBF7-46A0-9A99-832F44C71345}" srcOrd="1" destOrd="0" parTransId="{9923AB4C-7589-47E3-A521-4F6FFA77026C}" sibTransId="{23A920E5-A9F6-49E3-BC6F-E2C4F3A21796}"/>
    <dgm:cxn modelId="{6F2008D4-8A52-4A9F-94A2-5A836CC55262}" type="presOf" srcId="{69261858-94E8-41A5-AB3E-030F43B9C2F4}" destId="{63FB48F5-5237-43C0-89E5-4197B2A27A77}" srcOrd="0" destOrd="0" presId="urn:microsoft.com/office/officeart/2005/8/layout/balance1"/>
    <dgm:cxn modelId="{1D663EF5-4BE0-4AAA-AE24-BB5C27D3E1C0}" srcId="{FB18C621-6550-4C81-B2FA-D265E0493FB1}" destId="{A5EA3D20-0938-48C6-9588-0489F9EF132B}" srcOrd="0" destOrd="0" parTransId="{A665C071-0195-4007-B2D1-16D6A0720E55}" sibTransId="{9F511D61-6FED-42AB-987D-B338BCD2FA17}"/>
    <dgm:cxn modelId="{D088F999-1073-40F3-82D9-39CD64D7458C}" type="presOf" srcId="{EB003536-1F8C-4023-805A-AF531DC0ACC0}" destId="{E6D2BCD6-317F-46E3-889C-3BF1E1616C15}" srcOrd="0" destOrd="0" presId="urn:microsoft.com/office/officeart/2005/8/layout/balance1"/>
    <dgm:cxn modelId="{B4A3B26B-E6C9-41E1-AB4A-C1563B0FE229}" type="presParOf" srcId="{AE1B0432-21E7-461A-AC58-4875B11CE111}" destId="{A6B8D395-84D4-49E7-B864-BBFD96265BF0}" srcOrd="0" destOrd="0" presId="urn:microsoft.com/office/officeart/2005/8/layout/balance1"/>
    <dgm:cxn modelId="{2CC8B7EF-F5AF-42EA-BB05-7AA9D8D15E15}" type="presParOf" srcId="{AE1B0432-21E7-461A-AC58-4875B11CE111}" destId="{7469C5F6-169B-4032-A073-7261DA11B1FA}" srcOrd="1" destOrd="0" presId="urn:microsoft.com/office/officeart/2005/8/layout/balance1"/>
    <dgm:cxn modelId="{364EFB63-525C-4CE1-B71F-75E32A89C532}" type="presParOf" srcId="{7469C5F6-169B-4032-A073-7261DA11B1FA}" destId="{442ED444-6E5F-4FA0-BD72-0D64ABC6B255}" srcOrd="0" destOrd="0" presId="urn:microsoft.com/office/officeart/2005/8/layout/balance1"/>
    <dgm:cxn modelId="{E647FB9A-C0EC-43C9-82BD-25E5DD5AFF26}" type="presParOf" srcId="{7469C5F6-169B-4032-A073-7261DA11B1FA}" destId="{EC411B8A-4783-424F-8BED-2B84FA3BBB27}" srcOrd="1" destOrd="0" presId="urn:microsoft.com/office/officeart/2005/8/layout/balance1"/>
    <dgm:cxn modelId="{396248F5-D08E-4635-AF1B-4DACAE6E4173}" type="presParOf" srcId="{AE1B0432-21E7-461A-AC58-4875B11CE111}" destId="{C53C938A-6EA2-4913-B292-322CAAFF9300}" srcOrd="2" destOrd="0" presId="urn:microsoft.com/office/officeart/2005/8/layout/balance1"/>
    <dgm:cxn modelId="{992E279C-8EE6-4383-BD75-533A0C82CDFA}" type="presParOf" srcId="{C53C938A-6EA2-4913-B292-322CAAFF9300}" destId="{5E856400-B1EE-4F85-A8E0-BAA8523231F1}" srcOrd="0" destOrd="0" presId="urn:microsoft.com/office/officeart/2005/8/layout/balance1"/>
    <dgm:cxn modelId="{0E18BCFA-5442-4E5F-AE07-D49F670DD361}" type="presParOf" srcId="{C53C938A-6EA2-4913-B292-322CAAFF9300}" destId="{05B1FB1E-3F78-4231-A3AA-C03D569FCFA1}" srcOrd="1" destOrd="0" presId="urn:microsoft.com/office/officeart/2005/8/layout/balance1"/>
    <dgm:cxn modelId="{1CB768A2-F729-47D5-B738-4E53B4FB9164}" type="presParOf" srcId="{C53C938A-6EA2-4913-B292-322CAAFF9300}" destId="{1460589E-BD0F-4C82-9E82-567AFCE2F32E}" srcOrd="2" destOrd="0" presId="urn:microsoft.com/office/officeart/2005/8/layout/balance1"/>
    <dgm:cxn modelId="{333DD49D-0E3E-4723-BE4E-2C00F272DBF6}" type="presParOf" srcId="{C53C938A-6EA2-4913-B292-322CAAFF9300}" destId="{DBC79BF9-08AE-42A5-9F94-D3502438FADA}" srcOrd="3" destOrd="0" presId="urn:microsoft.com/office/officeart/2005/8/layout/balance1"/>
    <dgm:cxn modelId="{0381F323-6839-4AEB-A675-F0B51E419E3D}" type="presParOf" srcId="{C53C938A-6EA2-4913-B292-322CAAFF9300}" destId="{898271CF-4580-41FF-A345-F3D4260D6AD7}" srcOrd="4" destOrd="0" presId="urn:microsoft.com/office/officeart/2005/8/layout/balance1"/>
    <dgm:cxn modelId="{9DB97D4F-C97B-4C81-ABA5-218E6D8054F1}" type="presParOf" srcId="{C53C938A-6EA2-4913-B292-322CAAFF9300}" destId="{63FB48F5-5237-43C0-89E5-4197B2A27A77}" srcOrd="5" destOrd="0" presId="urn:microsoft.com/office/officeart/2005/8/layout/balance1"/>
    <dgm:cxn modelId="{6EC16070-6F6A-4D5D-B031-14D5DA3B9BF0}" type="presParOf" srcId="{C53C938A-6EA2-4913-B292-322CAAFF9300}" destId="{8254D072-EA7E-4E25-9A36-9ADB8972477E}" srcOrd="6" destOrd="0" presId="urn:microsoft.com/office/officeart/2005/8/layout/balance1"/>
    <dgm:cxn modelId="{17C34C6D-91C4-40E9-8C52-5C4367791F08}" type="presParOf" srcId="{C53C938A-6EA2-4913-B292-322CAAFF9300}" destId="{0B8D183D-427D-44EA-9EB0-9C2C5E621E02}" srcOrd="7" destOrd="0" presId="urn:microsoft.com/office/officeart/2005/8/layout/balance1"/>
    <dgm:cxn modelId="{2B723EA3-DF36-487C-8696-5D7924ED8087}" type="presParOf" srcId="{C53C938A-6EA2-4913-B292-322CAAFF9300}" destId="{E6D2BCD6-317F-46E3-889C-3BF1E1616C15}" srcOrd="8"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B614DE-22B8-4AC3-A4EF-28BC093688A8}"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FB18C621-6550-4C81-B2FA-D265E0493FB1}">
      <dgm:prSet phldrT="[Text]"/>
      <dgm:spPr/>
      <dgm:t>
        <a:bodyPr/>
        <a:lstStyle/>
        <a:p>
          <a:r>
            <a:rPr lang="en-CA" b="1" dirty="0" smtClean="0">
              <a:solidFill>
                <a:srgbClr val="C00000"/>
              </a:solidFill>
            </a:rPr>
            <a:t>Pros</a:t>
          </a:r>
          <a:endParaRPr lang="en-US" b="1" dirty="0">
            <a:solidFill>
              <a:srgbClr val="C00000"/>
            </a:solidFill>
          </a:endParaRPr>
        </a:p>
      </dgm:t>
    </dgm:pt>
    <dgm:pt modelId="{9CADD30F-109F-4BF2-A758-5FEDA7744ED5}" type="parTrans" cxnId="{AA24F40D-63D1-4991-AB96-F9F38E50BED2}">
      <dgm:prSet/>
      <dgm:spPr/>
      <dgm:t>
        <a:bodyPr/>
        <a:lstStyle/>
        <a:p>
          <a:endParaRPr lang="en-US"/>
        </a:p>
      </dgm:t>
    </dgm:pt>
    <dgm:pt modelId="{662136DA-F52D-476F-9BD0-B71F48A69991}" type="sibTrans" cxnId="{AA24F40D-63D1-4991-AB96-F9F38E50BED2}">
      <dgm:prSet/>
      <dgm:spPr/>
      <dgm:t>
        <a:bodyPr/>
        <a:lstStyle/>
        <a:p>
          <a:endParaRPr lang="en-US"/>
        </a:p>
      </dgm:t>
    </dgm:pt>
    <dgm:pt modelId="{A5EA3D20-0938-48C6-9588-0489F9EF132B}">
      <dgm:prSet custT="1"/>
      <dgm:spPr/>
      <dgm:t>
        <a:bodyPr/>
        <a:lstStyle/>
        <a:p>
          <a:r>
            <a:rPr lang="en-CA" sz="2000" dirty="0" smtClean="0"/>
            <a:t>Quicker!</a:t>
          </a:r>
          <a:endParaRPr lang="en-CA" sz="2000" dirty="0"/>
        </a:p>
      </dgm:t>
    </dgm:pt>
    <dgm:pt modelId="{A665C071-0195-4007-B2D1-16D6A0720E55}" type="parTrans" cxnId="{1D663EF5-4BE0-4AAA-AE24-BB5C27D3E1C0}">
      <dgm:prSet/>
      <dgm:spPr/>
      <dgm:t>
        <a:bodyPr/>
        <a:lstStyle/>
        <a:p>
          <a:endParaRPr lang="en-US"/>
        </a:p>
      </dgm:t>
    </dgm:pt>
    <dgm:pt modelId="{9F511D61-6FED-42AB-987D-B338BCD2FA17}" type="sibTrans" cxnId="{1D663EF5-4BE0-4AAA-AE24-BB5C27D3E1C0}">
      <dgm:prSet/>
      <dgm:spPr/>
      <dgm:t>
        <a:bodyPr/>
        <a:lstStyle/>
        <a:p>
          <a:endParaRPr lang="en-US"/>
        </a:p>
      </dgm:t>
    </dgm:pt>
    <dgm:pt modelId="{81993DE4-DE84-4AF3-A799-2677982D044F}">
      <dgm:prSet custT="1"/>
      <dgm:spPr/>
      <dgm:t>
        <a:bodyPr/>
        <a:lstStyle/>
        <a:p>
          <a:r>
            <a:rPr lang="en-CA" sz="2000" dirty="0" smtClean="0"/>
            <a:t>Better rates</a:t>
          </a:r>
          <a:endParaRPr lang="en-CA" sz="2000" dirty="0"/>
        </a:p>
      </dgm:t>
    </dgm:pt>
    <dgm:pt modelId="{47FE310D-D217-4F40-BBA6-DE06FD571404}" type="parTrans" cxnId="{18D2E817-7AA9-4C0E-BF63-1F18C66FC09F}">
      <dgm:prSet/>
      <dgm:spPr/>
      <dgm:t>
        <a:bodyPr/>
        <a:lstStyle/>
        <a:p>
          <a:endParaRPr lang="en-US"/>
        </a:p>
      </dgm:t>
    </dgm:pt>
    <dgm:pt modelId="{F164AD70-6A4A-4B55-9AB5-0F469C853FB9}" type="sibTrans" cxnId="{18D2E817-7AA9-4C0E-BF63-1F18C66FC09F}">
      <dgm:prSet/>
      <dgm:spPr/>
      <dgm:t>
        <a:bodyPr/>
        <a:lstStyle/>
        <a:p>
          <a:endParaRPr lang="en-US"/>
        </a:p>
      </dgm:t>
    </dgm:pt>
    <dgm:pt modelId="{EB003536-1F8C-4023-805A-AF531DC0ACC0}">
      <dgm:prSet custT="1"/>
      <dgm:spPr/>
      <dgm:t>
        <a:bodyPr/>
        <a:lstStyle/>
        <a:p>
          <a:r>
            <a:rPr lang="en-CA" sz="2000" dirty="0" smtClean="0"/>
            <a:t>No middle man!</a:t>
          </a:r>
          <a:endParaRPr lang="en-CA" sz="2000" dirty="0"/>
        </a:p>
      </dgm:t>
    </dgm:pt>
    <dgm:pt modelId="{8A1F501B-D283-4239-8571-79651FDE9DA0}" type="parTrans" cxnId="{A2E652B6-C2F7-4E3C-B6A8-DA194B4D9C9D}">
      <dgm:prSet/>
      <dgm:spPr/>
      <dgm:t>
        <a:bodyPr/>
        <a:lstStyle/>
        <a:p>
          <a:endParaRPr lang="en-US"/>
        </a:p>
      </dgm:t>
    </dgm:pt>
    <dgm:pt modelId="{01BB5341-D7DE-4BFA-AC43-189D67E562A2}" type="sibTrans" cxnId="{A2E652B6-C2F7-4E3C-B6A8-DA194B4D9C9D}">
      <dgm:prSet/>
      <dgm:spPr/>
      <dgm:t>
        <a:bodyPr/>
        <a:lstStyle/>
        <a:p>
          <a:endParaRPr lang="en-US"/>
        </a:p>
      </dgm:t>
    </dgm:pt>
    <dgm:pt modelId="{B56023D4-FBF7-46A0-9A99-832F44C71345}">
      <dgm:prSet/>
      <dgm:spPr/>
      <dgm:t>
        <a:bodyPr/>
        <a:lstStyle/>
        <a:p>
          <a:r>
            <a:rPr lang="en-CA" b="1" dirty="0" smtClean="0">
              <a:solidFill>
                <a:srgbClr val="C00000"/>
              </a:solidFill>
            </a:rPr>
            <a:t>Cons</a:t>
          </a:r>
          <a:endParaRPr lang="en-CA" b="1" dirty="0">
            <a:solidFill>
              <a:srgbClr val="C00000"/>
            </a:solidFill>
          </a:endParaRPr>
        </a:p>
      </dgm:t>
    </dgm:pt>
    <dgm:pt modelId="{9923AB4C-7589-47E3-A521-4F6FFA77026C}" type="parTrans" cxnId="{6C7C44F0-FA1D-4301-8A87-A80DA3944D3E}">
      <dgm:prSet/>
      <dgm:spPr/>
      <dgm:t>
        <a:bodyPr/>
        <a:lstStyle/>
        <a:p>
          <a:endParaRPr lang="en-US"/>
        </a:p>
      </dgm:t>
    </dgm:pt>
    <dgm:pt modelId="{23A920E5-A9F6-49E3-BC6F-E2C4F3A21796}" type="sibTrans" cxnId="{6C7C44F0-FA1D-4301-8A87-A80DA3944D3E}">
      <dgm:prSet/>
      <dgm:spPr/>
      <dgm:t>
        <a:bodyPr/>
        <a:lstStyle/>
        <a:p>
          <a:endParaRPr lang="en-US"/>
        </a:p>
      </dgm:t>
    </dgm:pt>
    <dgm:pt modelId="{8A5884D5-92BF-4CA4-B3C9-6A61326B861D}">
      <dgm:prSet custT="1"/>
      <dgm:spPr/>
      <dgm:t>
        <a:bodyPr/>
        <a:lstStyle/>
        <a:p>
          <a:r>
            <a:rPr lang="en-CA" sz="2000" dirty="0" smtClean="0"/>
            <a:t>What else?</a:t>
          </a:r>
          <a:endParaRPr lang="en-CA" sz="2000" dirty="0"/>
        </a:p>
      </dgm:t>
    </dgm:pt>
    <dgm:pt modelId="{215790AA-948E-469C-9153-AFDB4167CF3C}" type="parTrans" cxnId="{6A6ECF70-0FF1-4B5C-B648-197B8443A518}">
      <dgm:prSet/>
      <dgm:spPr/>
      <dgm:t>
        <a:bodyPr/>
        <a:lstStyle/>
        <a:p>
          <a:endParaRPr lang="en-US"/>
        </a:p>
      </dgm:t>
    </dgm:pt>
    <dgm:pt modelId="{F21B1E0C-7816-451B-89D0-5361CF9A6372}" type="sibTrans" cxnId="{6A6ECF70-0FF1-4B5C-B648-197B8443A518}">
      <dgm:prSet/>
      <dgm:spPr/>
      <dgm:t>
        <a:bodyPr/>
        <a:lstStyle/>
        <a:p>
          <a:endParaRPr lang="en-US"/>
        </a:p>
      </dgm:t>
    </dgm:pt>
    <dgm:pt modelId="{878A6450-B7BD-4C69-A076-3A8A113802D4}">
      <dgm:prSet custT="1"/>
      <dgm:spPr/>
      <dgm:t>
        <a:bodyPr/>
        <a:lstStyle/>
        <a:p>
          <a:r>
            <a:rPr lang="en-CA" sz="2000" dirty="0" smtClean="0"/>
            <a:t>Credit risk</a:t>
          </a:r>
          <a:endParaRPr lang="en-CA" sz="2000" dirty="0"/>
        </a:p>
      </dgm:t>
    </dgm:pt>
    <dgm:pt modelId="{3A8553F8-51B1-41BF-834C-EB491260B406}" type="parTrans" cxnId="{236FFDF5-A175-41CE-82D5-8588E79B0A7E}">
      <dgm:prSet/>
      <dgm:spPr/>
      <dgm:t>
        <a:bodyPr/>
        <a:lstStyle/>
        <a:p>
          <a:endParaRPr lang="en-US"/>
        </a:p>
      </dgm:t>
    </dgm:pt>
    <dgm:pt modelId="{7C8DA992-D7AF-45ED-8B56-953361ECFD26}" type="sibTrans" cxnId="{236FFDF5-A175-41CE-82D5-8588E79B0A7E}">
      <dgm:prSet/>
      <dgm:spPr/>
      <dgm:t>
        <a:bodyPr/>
        <a:lstStyle/>
        <a:p>
          <a:endParaRPr lang="en-US"/>
        </a:p>
      </dgm:t>
    </dgm:pt>
    <dgm:pt modelId="{69261858-94E8-41A5-AB3E-030F43B9C2F4}">
      <dgm:prSet custT="1"/>
      <dgm:spPr/>
      <dgm:t>
        <a:bodyPr/>
        <a:lstStyle/>
        <a:p>
          <a:r>
            <a:rPr lang="en-CA" sz="1800" dirty="0" smtClean="0"/>
            <a:t>No formal institution (no peace of mind)</a:t>
          </a:r>
          <a:endParaRPr lang="en-CA" sz="1800" dirty="0"/>
        </a:p>
      </dgm:t>
    </dgm:pt>
    <dgm:pt modelId="{C5D31A72-A13E-476F-89F0-AA26955E7A19}" type="parTrans" cxnId="{D8A927C9-17DF-4CFF-ACE0-972B75E1C5E4}">
      <dgm:prSet/>
      <dgm:spPr/>
      <dgm:t>
        <a:bodyPr/>
        <a:lstStyle/>
        <a:p>
          <a:endParaRPr lang="en-US"/>
        </a:p>
      </dgm:t>
    </dgm:pt>
    <dgm:pt modelId="{45DC137A-AD09-4BFD-8E07-ADF2B002C830}" type="sibTrans" cxnId="{D8A927C9-17DF-4CFF-ACE0-972B75E1C5E4}">
      <dgm:prSet/>
      <dgm:spPr/>
      <dgm:t>
        <a:bodyPr/>
        <a:lstStyle/>
        <a:p>
          <a:endParaRPr lang="en-US"/>
        </a:p>
      </dgm:t>
    </dgm:pt>
    <dgm:pt modelId="{AE1B0432-21E7-461A-AC58-4875B11CE111}" type="pres">
      <dgm:prSet presAssocID="{77B614DE-22B8-4AC3-A4EF-28BC093688A8}" presName="outerComposite" presStyleCnt="0">
        <dgm:presLayoutVars>
          <dgm:chMax val="2"/>
          <dgm:animLvl val="lvl"/>
          <dgm:resizeHandles val="exact"/>
        </dgm:presLayoutVars>
      </dgm:prSet>
      <dgm:spPr/>
      <dgm:t>
        <a:bodyPr/>
        <a:lstStyle/>
        <a:p>
          <a:endParaRPr lang="en-US"/>
        </a:p>
      </dgm:t>
    </dgm:pt>
    <dgm:pt modelId="{A6B8D395-84D4-49E7-B864-BBFD96265BF0}" type="pres">
      <dgm:prSet presAssocID="{77B614DE-22B8-4AC3-A4EF-28BC093688A8}" presName="dummyMaxCanvas" presStyleCnt="0"/>
      <dgm:spPr/>
    </dgm:pt>
    <dgm:pt modelId="{7469C5F6-169B-4032-A073-7261DA11B1FA}" type="pres">
      <dgm:prSet presAssocID="{77B614DE-22B8-4AC3-A4EF-28BC093688A8}" presName="parentComposite" presStyleCnt="0"/>
      <dgm:spPr/>
    </dgm:pt>
    <dgm:pt modelId="{442ED444-6E5F-4FA0-BD72-0D64ABC6B255}" type="pres">
      <dgm:prSet presAssocID="{77B614DE-22B8-4AC3-A4EF-28BC093688A8}" presName="parent1" presStyleLbl="alignAccFollowNode1" presStyleIdx="0" presStyleCnt="4">
        <dgm:presLayoutVars>
          <dgm:chMax val="4"/>
        </dgm:presLayoutVars>
      </dgm:prSet>
      <dgm:spPr/>
      <dgm:t>
        <a:bodyPr/>
        <a:lstStyle/>
        <a:p>
          <a:endParaRPr lang="en-US"/>
        </a:p>
      </dgm:t>
    </dgm:pt>
    <dgm:pt modelId="{EC411B8A-4783-424F-8BED-2B84FA3BBB27}" type="pres">
      <dgm:prSet presAssocID="{77B614DE-22B8-4AC3-A4EF-28BC093688A8}" presName="parent2" presStyleLbl="alignAccFollowNode1" presStyleIdx="1" presStyleCnt="4">
        <dgm:presLayoutVars>
          <dgm:chMax val="4"/>
        </dgm:presLayoutVars>
      </dgm:prSet>
      <dgm:spPr/>
      <dgm:t>
        <a:bodyPr/>
        <a:lstStyle/>
        <a:p>
          <a:endParaRPr lang="en-US"/>
        </a:p>
      </dgm:t>
    </dgm:pt>
    <dgm:pt modelId="{C53C938A-6EA2-4913-B292-322CAAFF9300}" type="pres">
      <dgm:prSet presAssocID="{77B614DE-22B8-4AC3-A4EF-28BC093688A8}" presName="childrenComposite" presStyleCnt="0"/>
      <dgm:spPr/>
    </dgm:pt>
    <dgm:pt modelId="{5E856400-B1EE-4F85-A8E0-BAA8523231F1}" type="pres">
      <dgm:prSet presAssocID="{77B614DE-22B8-4AC3-A4EF-28BC093688A8}" presName="dummyMaxCanvas_ChildArea" presStyleCnt="0"/>
      <dgm:spPr/>
    </dgm:pt>
    <dgm:pt modelId="{05B1FB1E-3F78-4231-A3AA-C03D569FCFA1}" type="pres">
      <dgm:prSet presAssocID="{77B614DE-22B8-4AC3-A4EF-28BC093688A8}" presName="fulcrum" presStyleLbl="alignAccFollowNode1" presStyleIdx="2" presStyleCnt="4"/>
      <dgm:spPr/>
    </dgm:pt>
    <dgm:pt modelId="{1460589E-BD0F-4C82-9E82-567AFCE2F32E}" type="pres">
      <dgm:prSet presAssocID="{77B614DE-22B8-4AC3-A4EF-28BC093688A8}" presName="balance_33" presStyleLbl="alignAccFollowNode1" presStyleIdx="3" presStyleCnt="4">
        <dgm:presLayoutVars>
          <dgm:bulletEnabled val="1"/>
        </dgm:presLayoutVars>
      </dgm:prSet>
      <dgm:spPr/>
    </dgm:pt>
    <dgm:pt modelId="{DBC79BF9-08AE-42A5-9F94-D3502438FADA}" type="pres">
      <dgm:prSet presAssocID="{77B614DE-22B8-4AC3-A4EF-28BC093688A8}" presName="right_33_1" presStyleLbl="node1" presStyleIdx="0" presStyleCnt="6">
        <dgm:presLayoutVars>
          <dgm:bulletEnabled val="1"/>
        </dgm:presLayoutVars>
      </dgm:prSet>
      <dgm:spPr/>
      <dgm:t>
        <a:bodyPr/>
        <a:lstStyle/>
        <a:p>
          <a:endParaRPr lang="en-US"/>
        </a:p>
      </dgm:t>
    </dgm:pt>
    <dgm:pt modelId="{898271CF-4580-41FF-A345-F3D4260D6AD7}" type="pres">
      <dgm:prSet presAssocID="{77B614DE-22B8-4AC3-A4EF-28BC093688A8}" presName="right_33_2" presStyleLbl="node1" presStyleIdx="1" presStyleCnt="6">
        <dgm:presLayoutVars>
          <dgm:bulletEnabled val="1"/>
        </dgm:presLayoutVars>
      </dgm:prSet>
      <dgm:spPr/>
      <dgm:t>
        <a:bodyPr/>
        <a:lstStyle/>
        <a:p>
          <a:endParaRPr lang="en-US"/>
        </a:p>
      </dgm:t>
    </dgm:pt>
    <dgm:pt modelId="{63FB48F5-5237-43C0-89E5-4197B2A27A77}" type="pres">
      <dgm:prSet presAssocID="{77B614DE-22B8-4AC3-A4EF-28BC093688A8}" presName="right_33_3" presStyleLbl="node1" presStyleIdx="2" presStyleCnt="6">
        <dgm:presLayoutVars>
          <dgm:bulletEnabled val="1"/>
        </dgm:presLayoutVars>
      </dgm:prSet>
      <dgm:spPr/>
      <dgm:t>
        <a:bodyPr/>
        <a:lstStyle/>
        <a:p>
          <a:endParaRPr lang="en-US"/>
        </a:p>
      </dgm:t>
    </dgm:pt>
    <dgm:pt modelId="{8254D072-EA7E-4E25-9A36-9ADB8972477E}" type="pres">
      <dgm:prSet presAssocID="{77B614DE-22B8-4AC3-A4EF-28BC093688A8}" presName="left_33_1" presStyleLbl="node1" presStyleIdx="3" presStyleCnt="6">
        <dgm:presLayoutVars>
          <dgm:bulletEnabled val="1"/>
        </dgm:presLayoutVars>
      </dgm:prSet>
      <dgm:spPr/>
      <dgm:t>
        <a:bodyPr/>
        <a:lstStyle/>
        <a:p>
          <a:endParaRPr lang="en-US"/>
        </a:p>
      </dgm:t>
    </dgm:pt>
    <dgm:pt modelId="{0B8D183D-427D-44EA-9EB0-9C2C5E621E02}" type="pres">
      <dgm:prSet presAssocID="{77B614DE-22B8-4AC3-A4EF-28BC093688A8}" presName="left_33_2" presStyleLbl="node1" presStyleIdx="4" presStyleCnt="6">
        <dgm:presLayoutVars>
          <dgm:bulletEnabled val="1"/>
        </dgm:presLayoutVars>
      </dgm:prSet>
      <dgm:spPr/>
      <dgm:t>
        <a:bodyPr/>
        <a:lstStyle/>
        <a:p>
          <a:endParaRPr lang="en-US"/>
        </a:p>
      </dgm:t>
    </dgm:pt>
    <dgm:pt modelId="{E6D2BCD6-317F-46E3-889C-3BF1E1616C15}" type="pres">
      <dgm:prSet presAssocID="{77B614DE-22B8-4AC3-A4EF-28BC093688A8}" presName="left_33_3" presStyleLbl="node1" presStyleIdx="5" presStyleCnt="6">
        <dgm:presLayoutVars>
          <dgm:bulletEnabled val="1"/>
        </dgm:presLayoutVars>
      </dgm:prSet>
      <dgm:spPr/>
      <dgm:t>
        <a:bodyPr/>
        <a:lstStyle/>
        <a:p>
          <a:endParaRPr lang="en-US"/>
        </a:p>
      </dgm:t>
    </dgm:pt>
  </dgm:ptLst>
  <dgm:cxnLst>
    <dgm:cxn modelId="{39B6383F-5D2F-4548-8ADD-EF5B17B85AFD}" type="presOf" srcId="{69261858-94E8-41A5-AB3E-030F43B9C2F4}" destId="{63FB48F5-5237-43C0-89E5-4197B2A27A77}" srcOrd="0" destOrd="0" presId="urn:microsoft.com/office/officeart/2005/8/layout/balance1"/>
    <dgm:cxn modelId="{80883BB2-4227-431C-BBE1-541EF0965A90}" type="presOf" srcId="{8A5884D5-92BF-4CA4-B3C9-6A61326B861D}" destId="{DBC79BF9-08AE-42A5-9F94-D3502438FADA}" srcOrd="0" destOrd="0" presId="urn:microsoft.com/office/officeart/2005/8/layout/balance1"/>
    <dgm:cxn modelId="{7E166ED0-EC45-4FDC-A521-4C7CDB14FDE7}" type="presOf" srcId="{FB18C621-6550-4C81-B2FA-D265E0493FB1}" destId="{442ED444-6E5F-4FA0-BD72-0D64ABC6B255}" srcOrd="0" destOrd="0" presId="urn:microsoft.com/office/officeart/2005/8/layout/balance1"/>
    <dgm:cxn modelId="{0DF9EEF4-FB50-4B3F-821E-637623F185C7}" type="presOf" srcId="{77B614DE-22B8-4AC3-A4EF-28BC093688A8}" destId="{AE1B0432-21E7-461A-AC58-4875B11CE111}" srcOrd="0" destOrd="0" presId="urn:microsoft.com/office/officeart/2005/8/layout/balance1"/>
    <dgm:cxn modelId="{D8A927C9-17DF-4CFF-ACE0-972B75E1C5E4}" srcId="{B56023D4-FBF7-46A0-9A99-832F44C71345}" destId="{69261858-94E8-41A5-AB3E-030F43B9C2F4}" srcOrd="2" destOrd="0" parTransId="{C5D31A72-A13E-476F-89F0-AA26955E7A19}" sibTransId="{45DC137A-AD09-4BFD-8E07-ADF2B002C830}"/>
    <dgm:cxn modelId="{6A6ECF70-0FF1-4B5C-B648-197B8443A518}" srcId="{B56023D4-FBF7-46A0-9A99-832F44C71345}" destId="{8A5884D5-92BF-4CA4-B3C9-6A61326B861D}" srcOrd="0" destOrd="0" parTransId="{215790AA-948E-469C-9153-AFDB4167CF3C}" sibTransId="{F21B1E0C-7816-451B-89D0-5361CF9A6372}"/>
    <dgm:cxn modelId="{82E26CA2-6EA6-42A2-B9A7-19E55EF21557}" type="presOf" srcId="{878A6450-B7BD-4C69-A076-3A8A113802D4}" destId="{898271CF-4580-41FF-A345-F3D4260D6AD7}" srcOrd="0" destOrd="0" presId="urn:microsoft.com/office/officeart/2005/8/layout/balance1"/>
    <dgm:cxn modelId="{AC7ABE04-5F6D-44E4-AFB7-B0131E634D9A}" type="presOf" srcId="{B56023D4-FBF7-46A0-9A99-832F44C71345}" destId="{EC411B8A-4783-424F-8BED-2B84FA3BBB27}" srcOrd="0" destOrd="0" presId="urn:microsoft.com/office/officeart/2005/8/layout/balance1"/>
    <dgm:cxn modelId="{A2E652B6-C2F7-4E3C-B6A8-DA194B4D9C9D}" srcId="{FB18C621-6550-4C81-B2FA-D265E0493FB1}" destId="{EB003536-1F8C-4023-805A-AF531DC0ACC0}" srcOrd="2" destOrd="0" parTransId="{8A1F501B-D283-4239-8571-79651FDE9DA0}" sibTransId="{01BB5341-D7DE-4BFA-AC43-189D67E562A2}"/>
    <dgm:cxn modelId="{AA24F40D-63D1-4991-AB96-F9F38E50BED2}" srcId="{77B614DE-22B8-4AC3-A4EF-28BC093688A8}" destId="{FB18C621-6550-4C81-B2FA-D265E0493FB1}" srcOrd="0" destOrd="0" parTransId="{9CADD30F-109F-4BF2-A758-5FEDA7744ED5}" sibTransId="{662136DA-F52D-476F-9BD0-B71F48A69991}"/>
    <dgm:cxn modelId="{236FFDF5-A175-41CE-82D5-8588E79B0A7E}" srcId="{B56023D4-FBF7-46A0-9A99-832F44C71345}" destId="{878A6450-B7BD-4C69-A076-3A8A113802D4}" srcOrd="1" destOrd="0" parTransId="{3A8553F8-51B1-41BF-834C-EB491260B406}" sibTransId="{7C8DA992-D7AF-45ED-8B56-953361ECFD26}"/>
    <dgm:cxn modelId="{8D24A610-BF0C-42DA-A6B3-73DE906ADAFB}" type="presOf" srcId="{81993DE4-DE84-4AF3-A799-2677982D044F}" destId="{0B8D183D-427D-44EA-9EB0-9C2C5E621E02}" srcOrd="0" destOrd="0" presId="urn:microsoft.com/office/officeart/2005/8/layout/balance1"/>
    <dgm:cxn modelId="{18D2E817-7AA9-4C0E-BF63-1F18C66FC09F}" srcId="{FB18C621-6550-4C81-B2FA-D265E0493FB1}" destId="{81993DE4-DE84-4AF3-A799-2677982D044F}" srcOrd="1" destOrd="0" parTransId="{47FE310D-D217-4F40-BBA6-DE06FD571404}" sibTransId="{F164AD70-6A4A-4B55-9AB5-0F469C853FB9}"/>
    <dgm:cxn modelId="{E0A84151-081B-4D7B-AE3E-25ED0ACE8612}" type="presOf" srcId="{A5EA3D20-0938-48C6-9588-0489F9EF132B}" destId="{8254D072-EA7E-4E25-9A36-9ADB8972477E}" srcOrd="0" destOrd="0" presId="urn:microsoft.com/office/officeart/2005/8/layout/balance1"/>
    <dgm:cxn modelId="{43CC20FA-87BD-48C4-A736-0898FF5691E8}" type="presOf" srcId="{EB003536-1F8C-4023-805A-AF531DC0ACC0}" destId="{E6D2BCD6-317F-46E3-889C-3BF1E1616C15}" srcOrd="0" destOrd="0" presId="urn:microsoft.com/office/officeart/2005/8/layout/balance1"/>
    <dgm:cxn modelId="{6C7C44F0-FA1D-4301-8A87-A80DA3944D3E}" srcId="{77B614DE-22B8-4AC3-A4EF-28BC093688A8}" destId="{B56023D4-FBF7-46A0-9A99-832F44C71345}" srcOrd="1" destOrd="0" parTransId="{9923AB4C-7589-47E3-A521-4F6FFA77026C}" sibTransId="{23A920E5-A9F6-49E3-BC6F-E2C4F3A21796}"/>
    <dgm:cxn modelId="{1D663EF5-4BE0-4AAA-AE24-BB5C27D3E1C0}" srcId="{FB18C621-6550-4C81-B2FA-D265E0493FB1}" destId="{A5EA3D20-0938-48C6-9588-0489F9EF132B}" srcOrd="0" destOrd="0" parTransId="{A665C071-0195-4007-B2D1-16D6A0720E55}" sibTransId="{9F511D61-6FED-42AB-987D-B338BCD2FA17}"/>
    <dgm:cxn modelId="{AA5DC785-985A-482F-898A-04F38037287C}" type="presParOf" srcId="{AE1B0432-21E7-461A-AC58-4875B11CE111}" destId="{A6B8D395-84D4-49E7-B864-BBFD96265BF0}" srcOrd="0" destOrd="0" presId="urn:microsoft.com/office/officeart/2005/8/layout/balance1"/>
    <dgm:cxn modelId="{A487EED1-19F8-4735-95CE-F18DF7FF2AAA}" type="presParOf" srcId="{AE1B0432-21E7-461A-AC58-4875B11CE111}" destId="{7469C5F6-169B-4032-A073-7261DA11B1FA}" srcOrd="1" destOrd="0" presId="urn:microsoft.com/office/officeart/2005/8/layout/balance1"/>
    <dgm:cxn modelId="{4FF8C217-73F7-44ED-B0E1-9A7D658D9904}" type="presParOf" srcId="{7469C5F6-169B-4032-A073-7261DA11B1FA}" destId="{442ED444-6E5F-4FA0-BD72-0D64ABC6B255}" srcOrd="0" destOrd="0" presId="urn:microsoft.com/office/officeart/2005/8/layout/balance1"/>
    <dgm:cxn modelId="{184C05FC-FAEB-49CD-BE8D-F24A49D50762}" type="presParOf" srcId="{7469C5F6-169B-4032-A073-7261DA11B1FA}" destId="{EC411B8A-4783-424F-8BED-2B84FA3BBB27}" srcOrd="1" destOrd="0" presId="urn:microsoft.com/office/officeart/2005/8/layout/balance1"/>
    <dgm:cxn modelId="{2A74E47E-3D7E-4370-B727-993E0267E1EA}" type="presParOf" srcId="{AE1B0432-21E7-461A-AC58-4875B11CE111}" destId="{C53C938A-6EA2-4913-B292-322CAAFF9300}" srcOrd="2" destOrd="0" presId="urn:microsoft.com/office/officeart/2005/8/layout/balance1"/>
    <dgm:cxn modelId="{C001FEE9-6262-4CF0-8F14-FEA83AF38785}" type="presParOf" srcId="{C53C938A-6EA2-4913-B292-322CAAFF9300}" destId="{5E856400-B1EE-4F85-A8E0-BAA8523231F1}" srcOrd="0" destOrd="0" presId="urn:microsoft.com/office/officeart/2005/8/layout/balance1"/>
    <dgm:cxn modelId="{E089B1D0-106B-4BA0-8C28-11F28C6F5490}" type="presParOf" srcId="{C53C938A-6EA2-4913-B292-322CAAFF9300}" destId="{05B1FB1E-3F78-4231-A3AA-C03D569FCFA1}" srcOrd="1" destOrd="0" presId="urn:microsoft.com/office/officeart/2005/8/layout/balance1"/>
    <dgm:cxn modelId="{E2D88192-5C68-477D-A181-83F490641EAC}" type="presParOf" srcId="{C53C938A-6EA2-4913-B292-322CAAFF9300}" destId="{1460589E-BD0F-4C82-9E82-567AFCE2F32E}" srcOrd="2" destOrd="0" presId="urn:microsoft.com/office/officeart/2005/8/layout/balance1"/>
    <dgm:cxn modelId="{456FF21A-9BDF-49AE-92BA-1E86FBFC9E17}" type="presParOf" srcId="{C53C938A-6EA2-4913-B292-322CAAFF9300}" destId="{DBC79BF9-08AE-42A5-9F94-D3502438FADA}" srcOrd="3" destOrd="0" presId="urn:microsoft.com/office/officeart/2005/8/layout/balance1"/>
    <dgm:cxn modelId="{10559B6A-9252-4F4E-B617-29801F45EBBA}" type="presParOf" srcId="{C53C938A-6EA2-4913-B292-322CAAFF9300}" destId="{898271CF-4580-41FF-A345-F3D4260D6AD7}" srcOrd="4" destOrd="0" presId="urn:microsoft.com/office/officeart/2005/8/layout/balance1"/>
    <dgm:cxn modelId="{3FFDA8AD-0B4C-415D-B43F-10515B3D482E}" type="presParOf" srcId="{C53C938A-6EA2-4913-B292-322CAAFF9300}" destId="{63FB48F5-5237-43C0-89E5-4197B2A27A77}" srcOrd="5" destOrd="0" presId="urn:microsoft.com/office/officeart/2005/8/layout/balance1"/>
    <dgm:cxn modelId="{378ACF5E-0BE0-4D81-99BD-AA15EF676502}" type="presParOf" srcId="{C53C938A-6EA2-4913-B292-322CAAFF9300}" destId="{8254D072-EA7E-4E25-9A36-9ADB8972477E}" srcOrd="6" destOrd="0" presId="urn:microsoft.com/office/officeart/2005/8/layout/balance1"/>
    <dgm:cxn modelId="{D9047062-ECDD-43EB-8ED3-6E2BEC1B377F}" type="presParOf" srcId="{C53C938A-6EA2-4913-B292-322CAAFF9300}" destId="{0B8D183D-427D-44EA-9EB0-9C2C5E621E02}" srcOrd="7" destOrd="0" presId="urn:microsoft.com/office/officeart/2005/8/layout/balance1"/>
    <dgm:cxn modelId="{2C18BCBA-5A35-4873-81DC-A522FBFB912E}" type="presParOf" srcId="{C53C938A-6EA2-4913-B292-322CAAFF9300}" destId="{E6D2BCD6-317F-46E3-889C-3BF1E1616C15}" srcOrd="8"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D948E7-7D3F-4FCF-AE34-881B89BC38B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F64950C-3D74-4262-BDC0-B163376FFC78}">
      <dgm:prSet phldrT="[Text]"/>
      <dgm:spPr/>
      <dgm:t>
        <a:bodyPr/>
        <a:lstStyle/>
        <a:p>
          <a:r>
            <a:rPr lang="en-US" dirty="0" smtClean="0"/>
            <a:t>Financial Analysts use Twitter to extract useful info</a:t>
          </a:r>
          <a:endParaRPr lang="en-US" dirty="0"/>
        </a:p>
      </dgm:t>
    </dgm:pt>
    <dgm:pt modelId="{BB60EC21-0432-4E7A-80FB-A1AC51D70FAE}" type="parTrans" cxnId="{F2A8E872-585A-4E82-81DC-467EC71F8DF3}">
      <dgm:prSet/>
      <dgm:spPr/>
      <dgm:t>
        <a:bodyPr/>
        <a:lstStyle/>
        <a:p>
          <a:endParaRPr lang="en-US"/>
        </a:p>
      </dgm:t>
    </dgm:pt>
    <dgm:pt modelId="{D999F7C9-20A6-4B6E-9C51-DE693CD1502D}" type="sibTrans" cxnId="{F2A8E872-585A-4E82-81DC-467EC71F8DF3}">
      <dgm:prSet/>
      <dgm:spPr/>
      <dgm:t>
        <a:bodyPr/>
        <a:lstStyle/>
        <a:p>
          <a:endParaRPr lang="en-US"/>
        </a:p>
      </dgm:t>
    </dgm:pt>
    <dgm:pt modelId="{6F5A8851-7834-4A89-9C43-0DF87AFA9802}">
      <dgm:prSet phldrT="[Text]"/>
      <dgm:spPr/>
      <dgm:t>
        <a:bodyPr/>
        <a:lstStyle/>
        <a:p>
          <a:r>
            <a:rPr lang="en-US" dirty="0" smtClean="0"/>
            <a:t>Investor Relations departments use Twitter</a:t>
          </a:r>
          <a:endParaRPr lang="en-US" dirty="0"/>
        </a:p>
      </dgm:t>
    </dgm:pt>
    <dgm:pt modelId="{0D980B68-2207-4BE9-92FC-2E619AA161C3}" type="parTrans" cxnId="{9CDAA778-16ED-4817-853E-B0DE994C6D22}">
      <dgm:prSet/>
      <dgm:spPr/>
      <dgm:t>
        <a:bodyPr/>
        <a:lstStyle/>
        <a:p>
          <a:endParaRPr lang="en-US"/>
        </a:p>
      </dgm:t>
    </dgm:pt>
    <dgm:pt modelId="{DD5203F6-05A0-4E79-901C-8737FBA5B71F}" type="sibTrans" cxnId="{9CDAA778-16ED-4817-853E-B0DE994C6D22}">
      <dgm:prSet/>
      <dgm:spPr/>
      <dgm:t>
        <a:bodyPr/>
        <a:lstStyle/>
        <a:p>
          <a:endParaRPr lang="en-US"/>
        </a:p>
      </dgm:t>
    </dgm:pt>
    <dgm:pt modelId="{7BC8B010-DEEB-4BBF-B9B5-2E7D6DF77021}">
      <dgm:prSet phldrT="[Text]"/>
      <dgm:spPr/>
      <dgm:t>
        <a:bodyPr/>
        <a:lstStyle/>
        <a:p>
          <a:r>
            <a:rPr lang="en-US" dirty="0" smtClean="0"/>
            <a:t>Twitter ETF</a:t>
          </a:r>
          <a:endParaRPr lang="en-US" dirty="0"/>
        </a:p>
      </dgm:t>
    </dgm:pt>
    <dgm:pt modelId="{6E86CCF1-7B55-4A06-AFF8-26B0810CE3F5}" type="parTrans" cxnId="{A38734AF-B344-439B-96BE-8D9FDC317044}">
      <dgm:prSet/>
      <dgm:spPr/>
      <dgm:t>
        <a:bodyPr/>
        <a:lstStyle/>
        <a:p>
          <a:endParaRPr lang="en-US"/>
        </a:p>
      </dgm:t>
    </dgm:pt>
    <dgm:pt modelId="{2D5AEB5D-1007-4549-B631-FD722D33A957}" type="sibTrans" cxnId="{A38734AF-B344-439B-96BE-8D9FDC317044}">
      <dgm:prSet/>
      <dgm:spPr/>
      <dgm:t>
        <a:bodyPr/>
        <a:lstStyle/>
        <a:p>
          <a:endParaRPr lang="en-US"/>
        </a:p>
      </dgm:t>
    </dgm:pt>
    <dgm:pt modelId="{62896640-0483-4CF5-A326-9B5B33B9C880}" type="pres">
      <dgm:prSet presAssocID="{A2D948E7-7D3F-4FCF-AE34-881B89BC38B8}" presName="Name0" presStyleCnt="0">
        <dgm:presLayoutVars>
          <dgm:chMax val="7"/>
          <dgm:chPref val="7"/>
          <dgm:dir/>
        </dgm:presLayoutVars>
      </dgm:prSet>
      <dgm:spPr/>
      <dgm:t>
        <a:bodyPr/>
        <a:lstStyle/>
        <a:p>
          <a:endParaRPr lang="en-US"/>
        </a:p>
      </dgm:t>
    </dgm:pt>
    <dgm:pt modelId="{A32AA00C-FD19-4B89-B694-288549CA2A15}" type="pres">
      <dgm:prSet presAssocID="{A2D948E7-7D3F-4FCF-AE34-881B89BC38B8}" presName="Name1" presStyleCnt="0"/>
      <dgm:spPr/>
    </dgm:pt>
    <dgm:pt modelId="{51EBC5CA-8BA4-4DD4-A01C-92EA914ECDD3}" type="pres">
      <dgm:prSet presAssocID="{A2D948E7-7D3F-4FCF-AE34-881B89BC38B8}" presName="cycle" presStyleCnt="0"/>
      <dgm:spPr/>
    </dgm:pt>
    <dgm:pt modelId="{03F8E625-51D4-4067-B368-AC4110699E5D}" type="pres">
      <dgm:prSet presAssocID="{A2D948E7-7D3F-4FCF-AE34-881B89BC38B8}" presName="srcNode" presStyleLbl="node1" presStyleIdx="0" presStyleCnt="3"/>
      <dgm:spPr/>
    </dgm:pt>
    <dgm:pt modelId="{A4C2FE37-8CDC-4A64-AB82-24E75FD45956}" type="pres">
      <dgm:prSet presAssocID="{A2D948E7-7D3F-4FCF-AE34-881B89BC38B8}" presName="conn" presStyleLbl="parChTrans1D2" presStyleIdx="0" presStyleCnt="1"/>
      <dgm:spPr/>
      <dgm:t>
        <a:bodyPr/>
        <a:lstStyle/>
        <a:p>
          <a:endParaRPr lang="en-US"/>
        </a:p>
      </dgm:t>
    </dgm:pt>
    <dgm:pt modelId="{938B1633-6E10-4ED8-A338-8DF1B969017D}" type="pres">
      <dgm:prSet presAssocID="{A2D948E7-7D3F-4FCF-AE34-881B89BC38B8}" presName="extraNode" presStyleLbl="node1" presStyleIdx="0" presStyleCnt="3"/>
      <dgm:spPr/>
    </dgm:pt>
    <dgm:pt modelId="{55F8EBCE-7EF4-4BDC-9558-3028D595F52D}" type="pres">
      <dgm:prSet presAssocID="{A2D948E7-7D3F-4FCF-AE34-881B89BC38B8}" presName="dstNode" presStyleLbl="node1" presStyleIdx="0" presStyleCnt="3"/>
      <dgm:spPr/>
    </dgm:pt>
    <dgm:pt modelId="{23A6DA01-FAFB-48BA-8313-2AEA3438FD75}" type="pres">
      <dgm:prSet presAssocID="{9F64950C-3D74-4262-BDC0-B163376FFC78}" presName="text_1" presStyleLbl="node1" presStyleIdx="0" presStyleCnt="3">
        <dgm:presLayoutVars>
          <dgm:bulletEnabled val="1"/>
        </dgm:presLayoutVars>
      </dgm:prSet>
      <dgm:spPr/>
      <dgm:t>
        <a:bodyPr/>
        <a:lstStyle/>
        <a:p>
          <a:endParaRPr lang="en-US"/>
        </a:p>
      </dgm:t>
    </dgm:pt>
    <dgm:pt modelId="{A61020D7-5346-44DD-A04E-66966623AECC}" type="pres">
      <dgm:prSet presAssocID="{9F64950C-3D74-4262-BDC0-B163376FFC78}" presName="accent_1" presStyleCnt="0"/>
      <dgm:spPr/>
    </dgm:pt>
    <dgm:pt modelId="{EDD10286-E51A-4469-92B0-B5F86B1A46F7}" type="pres">
      <dgm:prSet presAssocID="{9F64950C-3D74-4262-BDC0-B163376FFC78}" presName="accentRepeatNode" presStyleLbl="solidFgAcc1" presStyleIdx="0" presStyleCnt="3"/>
      <dgm:spPr/>
    </dgm:pt>
    <dgm:pt modelId="{2A918B23-6AE5-4173-B50D-63946CC77C39}" type="pres">
      <dgm:prSet presAssocID="{6F5A8851-7834-4A89-9C43-0DF87AFA9802}" presName="text_2" presStyleLbl="node1" presStyleIdx="1" presStyleCnt="3">
        <dgm:presLayoutVars>
          <dgm:bulletEnabled val="1"/>
        </dgm:presLayoutVars>
      </dgm:prSet>
      <dgm:spPr/>
      <dgm:t>
        <a:bodyPr/>
        <a:lstStyle/>
        <a:p>
          <a:endParaRPr lang="en-US"/>
        </a:p>
      </dgm:t>
    </dgm:pt>
    <dgm:pt modelId="{DE1DAD39-6190-4967-BC12-2C00E294AF51}" type="pres">
      <dgm:prSet presAssocID="{6F5A8851-7834-4A89-9C43-0DF87AFA9802}" presName="accent_2" presStyleCnt="0"/>
      <dgm:spPr/>
    </dgm:pt>
    <dgm:pt modelId="{84848398-3E9C-4AAD-A2B3-9AD7401DBA41}" type="pres">
      <dgm:prSet presAssocID="{6F5A8851-7834-4A89-9C43-0DF87AFA9802}" presName="accentRepeatNode" presStyleLbl="solidFgAcc1" presStyleIdx="1" presStyleCnt="3"/>
      <dgm:spPr/>
    </dgm:pt>
    <dgm:pt modelId="{F3998510-660F-4777-8883-4B04567A9DF7}" type="pres">
      <dgm:prSet presAssocID="{7BC8B010-DEEB-4BBF-B9B5-2E7D6DF77021}" presName="text_3" presStyleLbl="node1" presStyleIdx="2" presStyleCnt="3">
        <dgm:presLayoutVars>
          <dgm:bulletEnabled val="1"/>
        </dgm:presLayoutVars>
      </dgm:prSet>
      <dgm:spPr/>
      <dgm:t>
        <a:bodyPr/>
        <a:lstStyle/>
        <a:p>
          <a:endParaRPr lang="en-US"/>
        </a:p>
      </dgm:t>
    </dgm:pt>
    <dgm:pt modelId="{D2C6EB10-FDFC-4063-9FAA-EFAB161FFC90}" type="pres">
      <dgm:prSet presAssocID="{7BC8B010-DEEB-4BBF-B9B5-2E7D6DF77021}" presName="accent_3" presStyleCnt="0"/>
      <dgm:spPr/>
    </dgm:pt>
    <dgm:pt modelId="{62B1A3C5-6331-4660-BAA2-211CC14F232E}" type="pres">
      <dgm:prSet presAssocID="{7BC8B010-DEEB-4BBF-B9B5-2E7D6DF77021}" presName="accentRepeatNode" presStyleLbl="solidFgAcc1" presStyleIdx="2" presStyleCnt="3"/>
      <dgm:spPr/>
    </dgm:pt>
  </dgm:ptLst>
  <dgm:cxnLst>
    <dgm:cxn modelId="{96514D2C-45A9-4E03-9DE8-0DBEB12C5CC0}" type="presOf" srcId="{A2D948E7-7D3F-4FCF-AE34-881B89BC38B8}" destId="{62896640-0483-4CF5-A326-9B5B33B9C880}" srcOrd="0" destOrd="0" presId="urn:microsoft.com/office/officeart/2008/layout/VerticalCurvedList"/>
    <dgm:cxn modelId="{54AB964D-7C2A-4C84-A299-58A921B23DB3}" type="presOf" srcId="{7BC8B010-DEEB-4BBF-B9B5-2E7D6DF77021}" destId="{F3998510-660F-4777-8883-4B04567A9DF7}" srcOrd="0" destOrd="0" presId="urn:microsoft.com/office/officeart/2008/layout/VerticalCurvedList"/>
    <dgm:cxn modelId="{87220D4A-AFE0-4E61-B303-CC91D396104E}" type="presOf" srcId="{D999F7C9-20A6-4B6E-9C51-DE693CD1502D}" destId="{A4C2FE37-8CDC-4A64-AB82-24E75FD45956}" srcOrd="0" destOrd="0" presId="urn:microsoft.com/office/officeart/2008/layout/VerticalCurvedList"/>
    <dgm:cxn modelId="{00389987-0ADC-48A1-AB05-4A91033CF7F6}" type="presOf" srcId="{9F64950C-3D74-4262-BDC0-B163376FFC78}" destId="{23A6DA01-FAFB-48BA-8313-2AEA3438FD75}" srcOrd="0" destOrd="0" presId="urn:microsoft.com/office/officeart/2008/layout/VerticalCurvedList"/>
    <dgm:cxn modelId="{9CDAA778-16ED-4817-853E-B0DE994C6D22}" srcId="{A2D948E7-7D3F-4FCF-AE34-881B89BC38B8}" destId="{6F5A8851-7834-4A89-9C43-0DF87AFA9802}" srcOrd="1" destOrd="0" parTransId="{0D980B68-2207-4BE9-92FC-2E619AA161C3}" sibTransId="{DD5203F6-05A0-4E79-901C-8737FBA5B71F}"/>
    <dgm:cxn modelId="{F2A8E872-585A-4E82-81DC-467EC71F8DF3}" srcId="{A2D948E7-7D3F-4FCF-AE34-881B89BC38B8}" destId="{9F64950C-3D74-4262-BDC0-B163376FFC78}" srcOrd="0" destOrd="0" parTransId="{BB60EC21-0432-4E7A-80FB-A1AC51D70FAE}" sibTransId="{D999F7C9-20A6-4B6E-9C51-DE693CD1502D}"/>
    <dgm:cxn modelId="{FB7DD035-B633-4C9A-900E-07DB5B759342}" type="presOf" srcId="{6F5A8851-7834-4A89-9C43-0DF87AFA9802}" destId="{2A918B23-6AE5-4173-B50D-63946CC77C39}" srcOrd="0" destOrd="0" presId="urn:microsoft.com/office/officeart/2008/layout/VerticalCurvedList"/>
    <dgm:cxn modelId="{A38734AF-B344-439B-96BE-8D9FDC317044}" srcId="{A2D948E7-7D3F-4FCF-AE34-881B89BC38B8}" destId="{7BC8B010-DEEB-4BBF-B9B5-2E7D6DF77021}" srcOrd="2" destOrd="0" parTransId="{6E86CCF1-7B55-4A06-AFF8-26B0810CE3F5}" sibTransId="{2D5AEB5D-1007-4549-B631-FD722D33A957}"/>
    <dgm:cxn modelId="{A070395B-A0B1-4788-96C6-3FDDB89253F0}" type="presParOf" srcId="{62896640-0483-4CF5-A326-9B5B33B9C880}" destId="{A32AA00C-FD19-4B89-B694-288549CA2A15}" srcOrd="0" destOrd="0" presId="urn:microsoft.com/office/officeart/2008/layout/VerticalCurvedList"/>
    <dgm:cxn modelId="{DF088A05-E35C-4546-B31E-428468396D06}" type="presParOf" srcId="{A32AA00C-FD19-4B89-B694-288549CA2A15}" destId="{51EBC5CA-8BA4-4DD4-A01C-92EA914ECDD3}" srcOrd="0" destOrd="0" presId="urn:microsoft.com/office/officeart/2008/layout/VerticalCurvedList"/>
    <dgm:cxn modelId="{1171C192-7FDE-4360-8A6A-3054EEFB1D25}" type="presParOf" srcId="{51EBC5CA-8BA4-4DD4-A01C-92EA914ECDD3}" destId="{03F8E625-51D4-4067-B368-AC4110699E5D}" srcOrd="0" destOrd="0" presId="urn:microsoft.com/office/officeart/2008/layout/VerticalCurvedList"/>
    <dgm:cxn modelId="{BF55F470-4F4C-47F7-BF8A-2EC5F11DDF50}" type="presParOf" srcId="{51EBC5CA-8BA4-4DD4-A01C-92EA914ECDD3}" destId="{A4C2FE37-8CDC-4A64-AB82-24E75FD45956}" srcOrd="1" destOrd="0" presId="urn:microsoft.com/office/officeart/2008/layout/VerticalCurvedList"/>
    <dgm:cxn modelId="{29C12709-DCCE-41E5-BA41-26A4828C1579}" type="presParOf" srcId="{51EBC5CA-8BA4-4DD4-A01C-92EA914ECDD3}" destId="{938B1633-6E10-4ED8-A338-8DF1B969017D}" srcOrd="2" destOrd="0" presId="urn:microsoft.com/office/officeart/2008/layout/VerticalCurvedList"/>
    <dgm:cxn modelId="{861DEE37-6B1F-429B-92C2-7681FB981944}" type="presParOf" srcId="{51EBC5CA-8BA4-4DD4-A01C-92EA914ECDD3}" destId="{55F8EBCE-7EF4-4BDC-9558-3028D595F52D}" srcOrd="3" destOrd="0" presId="urn:microsoft.com/office/officeart/2008/layout/VerticalCurvedList"/>
    <dgm:cxn modelId="{BD64ECF5-1498-4B88-97A3-E074E0CD9C1F}" type="presParOf" srcId="{A32AA00C-FD19-4B89-B694-288549CA2A15}" destId="{23A6DA01-FAFB-48BA-8313-2AEA3438FD75}" srcOrd="1" destOrd="0" presId="urn:microsoft.com/office/officeart/2008/layout/VerticalCurvedList"/>
    <dgm:cxn modelId="{0F795DE2-2A1C-4F3B-B3B2-9DC7A6BAA536}" type="presParOf" srcId="{A32AA00C-FD19-4B89-B694-288549CA2A15}" destId="{A61020D7-5346-44DD-A04E-66966623AECC}" srcOrd="2" destOrd="0" presId="urn:microsoft.com/office/officeart/2008/layout/VerticalCurvedList"/>
    <dgm:cxn modelId="{0310CCCB-7BE8-4725-B66A-56C3A6FA493E}" type="presParOf" srcId="{A61020D7-5346-44DD-A04E-66966623AECC}" destId="{EDD10286-E51A-4469-92B0-B5F86B1A46F7}" srcOrd="0" destOrd="0" presId="urn:microsoft.com/office/officeart/2008/layout/VerticalCurvedList"/>
    <dgm:cxn modelId="{140E51E0-8451-4277-BC89-B0F8883881A5}" type="presParOf" srcId="{A32AA00C-FD19-4B89-B694-288549CA2A15}" destId="{2A918B23-6AE5-4173-B50D-63946CC77C39}" srcOrd="3" destOrd="0" presId="urn:microsoft.com/office/officeart/2008/layout/VerticalCurvedList"/>
    <dgm:cxn modelId="{65A582BE-6E26-4C6F-A758-4B93F194B09E}" type="presParOf" srcId="{A32AA00C-FD19-4B89-B694-288549CA2A15}" destId="{DE1DAD39-6190-4967-BC12-2C00E294AF51}" srcOrd="4" destOrd="0" presId="urn:microsoft.com/office/officeart/2008/layout/VerticalCurvedList"/>
    <dgm:cxn modelId="{1FC0E9A2-E042-4F65-AA95-CC291B8EB25E}" type="presParOf" srcId="{DE1DAD39-6190-4967-BC12-2C00E294AF51}" destId="{84848398-3E9C-4AAD-A2B3-9AD7401DBA41}" srcOrd="0" destOrd="0" presId="urn:microsoft.com/office/officeart/2008/layout/VerticalCurvedList"/>
    <dgm:cxn modelId="{8D51C987-412B-4260-8706-80DAEA1FA3D7}" type="presParOf" srcId="{A32AA00C-FD19-4B89-B694-288549CA2A15}" destId="{F3998510-660F-4777-8883-4B04567A9DF7}" srcOrd="5" destOrd="0" presId="urn:microsoft.com/office/officeart/2008/layout/VerticalCurvedList"/>
    <dgm:cxn modelId="{74AEDA0E-DFD0-4168-8236-F641BCEB3944}" type="presParOf" srcId="{A32AA00C-FD19-4B89-B694-288549CA2A15}" destId="{D2C6EB10-FDFC-4063-9FAA-EFAB161FFC90}" srcOrd="6" destOrd="0" presId="urn:microsoft.com/office/officeart/2008/layout/VerticalCurvedList"/>
    <dgm:cxn modelId="{AB28466C-E50A-4175-8547-D42AF96D5A1C}" type="presParOf" srcId="{D2C6EB10-FDFC-4063-9FAA-EFAB161FFC90}" destId="{62B1A3C5-6331-4660-BAA2-211CC14F232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B6AC4A-623B-4B07-A344-596C75374C91}"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CA"/>
        </a:p>
      </dgm:t>
    </dgm:pt>
    <dgm:pt modelId="{93C5E6D3-6F95-43D3-9E93-C024029E753E}">
      <dgm:prSet phldrT="[Text]" custT="1"/>
      <dgm:spPr/>
      <dgm:t>
        <a:bodyPr/>
        <a:lstStyle/>
        <a:p>
          <a:r>
            <a:rPr lang="en-CA" sz="1200" dirty="0" smtClean="0"/>
            <a:t>Algorithmic Trading</a:t>
          </a:r>
          <a:endParaRPr lang="en-CA" sz="1200" dirty="0"/>
        </a:p>
      </dgm:t>
    </dgm:pt>
    <dgm:pt modelId="{466BC253-6848-4D80-846A-A2554F616B3B}" type="parTrans" cxnId="{49A693E8-AD0E-4BD2-BA63-E54394FF38AD}">
      <dgm:prSet/>
      <dgm:spPr/>
      <dgm:t>
        <a:bodyPr/>
        <a:lstStyle/>
        <a:p>
          <a:endParaRPr lang="en-CA"/>
        </a:p>
      </dgm:t>
    </dgm:pt>
    <dgm:pt modelId="{E61F2927-47EF-4885-A0C9-16EA3A4AEB0D}" type="sibTrans" cxnId="{49A693E8-AD0E-4BD2-BA63-E54394FF38AD}">
      <dgm:prSet/>
      <dgm:spPr/>
      <dgm:t>
        <a:bodyPr/>
        <a:lstStyle/>
        <a:p>
          <a:endParaRPr lang="en-CA"/>
        </a:p>
      </dgm:t>
    </dgm:pt>
    <dgm:pt modelId="{A9950EDE-770D-4187-9ABC-3285953A8C19}">
      <dgm:prSet phldrT="[Text]" custT="1"/>
      <dgm:spPr/>
      <dgm:t>
        <a:bodyPr/>
        <a:lstStyle/>
        <a:p>
          <a:r>
            <a:rPr lang="en-CA" sz="1200" dirty="0" smtClean="0"/>
            <a:t>High-Frequency Trading</a:t>
          </a:r>
          <a:endParaRPr lang="en-CA" sz="1200" dirty="0"/>
        </a:p>
      </dgm:t>
    </dgm:pt>
    <dgm:pt modelId="{75372F3A-1FF7-4E88-87A7-772A92307549}" type="parTrans" cxnId="{F8CBE4A5-F9AC-4274-AD1D-75FC7043C000}">
      <dgm:prSet/>
      <dgm:spPr/>
      <dgm:t>
        <a:bodyPr/>
        <a:lstStyle/>
        <a:p>
          <a:endParaRPr lang="en-CA" dirty="0"/>
        </a:p>
      </dgm:t>
    </dgm:pt>
    <dgm:pt modelId="{5A788EF1-9693-46BC-B871-9C2BFD7825CD}" type="sibTrans" cxnId="{F8CBE4A5-F9AC-4274-AD1D-75FC7043C000}">
      <dgm:prSet/>
      <dgm:spPr/>
      <dgm:t>
        <a:bodyPr/>
        <a:lstStyle/>
        <a:p>
          <a:endParaRPr lang="en-CA"/>
        </a:p>
      </dgm:t>
    </dgm:pt>
    <dgm:pt modelId="{30EB6015-797D-4ABD-9D35-677E2A3BF1A9}">
      <dgm:prSet phldrT="[Text]"/>
      <dgm:spPr/>
      <dgm:t>
        <a:bodyPr/>
        <a:lstStyle/>
        <a:p>
          <a:r>
            <a:rPr lang="en-CA" dirty="0" smtClean="0"/>
            <a:t>Hedge Funds</a:t>
          </a:r>
          <a:endParaRPr lang="en-CA" dirty="0"/>
        </a:p>
      </dgm:t>
    </dgm:pt>
    <dgm:pt modelId="{A3BCE5ED-C378-47CC-94A8-95C648EA815E}" type="parTrans" cxnId="{048F65B0-6BCE-40ED-8658-6FEE04D21D79}">
      <dgm:prSet/>
      <dgm:spPr/>
      <dgm:t>
        <a:bodyPr/>
        <a:lstStyle/>
        <a:p>
          <a:endParaRPr lang="en-CA" dirty="0"/>
        </a:p>
      </dgm:t>
    </dgm:pt>
    <dgm:pt modelId="{E087AC46-67FB-4672-B948-16CCC23A34E1}" type="sibTrans" cxnId="{048F65B0-6BCE-40ED-8658-6FEE04D21D79}">
      <dgm:prSet/>
      <dgm:spPr/>
      <dgm:t>
        <a:bodyPr/>
        <a:lstStyle/>
        <a:p>
          <a:endParaRPr lang="en-CA"/>
        </a:p>
      </dgm:t>
    </dgm:pt>
    <dgm:pt modelId="{0B981604-0C1A-47D6-992B-F20B41C94EBC}">
      <dgm:prSet phldrT="[Text]"/>
      <dgm:spPr/>
      <dgm:t>
        <a:bodyPr/>
        <a:lstStyle/>
        <a:p>
          <a:r>
            <a:rPr lang="en-CA" dirty="0" smtClean="0"/>
            <a:t>Banks</a:t>
          </a:r>
          <a:endParaRPr lang="en-CA" dirty="0"/>
        </a:p>
      </dgm:t>
    </dgm:pt>
    <dgm:pt modelId="{7D085650-0BCE-4802-BE3C-8E518D6EA660}" type="parTrans" cxnId="{1AE8C4C7-B15B-426C-80BA-ACCDB538AB24}">
      <dgm:prSet/>
      <dgm:spPr/>
      <dgm:t>
        <a:bodyPr/>
        <a:lstStyle/>
        <a:p>
          <a:endParaRPr lang="en-CA" dirty="0"/>
        </a:p>
      </dgm:t>
    </dgm:pt>
    <dgm:pt modelId="{30FE4CFE-7760-4E9C-BD8C-35A3DEDEE3EF}" type="sibTrans" cxnId="{1AE8C4C7-B15B-426C-80BA-ACCDB538AB24}">
      <dgm:prSet/>
      <dgm:spPr/>
      <dgm:t>
        <a:bodyPr/>
        <a:lstStyle/>
        <a:p>
          <a:endParaRPr lang="en-CA"/>
        </a:p>
      </dgm:t>
    </dgm:pt>
    <dgm:pt modelId="{3BC50806-A3C0-4400-A6B6-FF46B41DAA4C}">
      <dgm:prSet phldrT="[Text]"/>
      <dgm:spPr/>
      <dgm:t>
        <a:bodyPr/>
        <a:lstStyle/>
        <a:p>
          <a:r>
            <a:rPr lang="en-CA" dirty="0" smtClean="0"/>
            <a:t>Algorithmic Agency</a:t>
          </a:r>
          <a:endParaRPr lang="en-CA" dirty="0"/>
        </a:p>
      </dgm:t>
    </dgm:pt>
    <dgm:pt modelId="{A1351385-B95F-4676-85E4-FF52990F9EC2}" type="parTrans" cxnId="{F164738A-425A-4CBE-81BA-F9C405B45F86}">
      <dgm:prSet/>
      <dgm:spPr/>
      <dgm:t>
        <a:bodyPr/>
        <a:lstStyle/>
        <a:p>
          <a:endParaRPr lang="en-CA" dirty="0"/>
        </a:p>
      </dgm:t>
    </dgm:pt>
    <dgm:pt modelId="{6F2B49F2-95D0-4D8A-A5F0-7E1B97FBD761}" type="sibTrans" cxnId="{F164738A-425A-4CBE-81BA-F9C405B45F86}">
      <dgm:prSet/>
      <dgm:spPr/>
      <dgm:t>
        <a:bodyPr/>
        <a:lstStyle/>
        <a:p>
          <a:endParaRPr lang="en-CA"/>
        </a:p>
      </dgm:t>
    </dgm:pt>
    <dgm:pt modelId="{CB7C4051-8038-48CA-AEF6-659BCAFC44A7}">
      <dgm:prSet phldrT="[Text]"/>
      <dgm:spPr/>
      <dgm:t>
        <a:bodyPr/>
        <a:lstStyle/>
        <a:p>
          <a:r>
            <a:rPr lang="en-CA" dirty="0" smtClean="0"/>
            <a:t>Brokers</a:t>
          </a:r>
          <a:endParaRPr lang="en-CA" dirty="0"/>
        </a:p>
      </dgm:t>
    </dgm:pt>
    <dgm:pt modelId="{0D0D2120-9907-4FA6-A047-1EF6A6C3FCF0}" type="parTrans" cxnId="{AFB33B91-A3AF-453D-853D-67DF4F781B5D}">
      <dgm:prSet/>
      <dgm:spPr/>
      <dgm:t>
        <a:bodyPr/>
        <a:lstStyle/>
        <a:p>
          <a:endParaRPr lang="en-CA" dirty="0"/>
        </a:p>
      </dgm:t>
    </dgm:pt>
    <dgm:pt modelId="{9D9BBA58-16AD-4A76-A47D-4FF4AD29C216}" type="sibTrans" cxnId="{AFB33B91-A3AF-453D-853D-67DF4F781B5D}">
      <dgm:prSet/>
      <dgm:spPr/>
      <dgm:t>
        <a:bodyPr/>
        <a:lstStyle/>
        <a:p>
          <a:endParaRPr lang="en-CA"/>
        </a:p>
      </dgm:t>
    </dgm:pt>
    <dgm:pt modelId="{4A5F06E8-0FFF-45CA-B6EA-0E7F755382BD}">
      <dgm:prSet phldrT="[Text]"/>
      <dgm:spPr/>
      <dgm:t>
        <a:bodyPr/>
        <a:lstStyle/>
        <a:p>
          <a:r>
            <a:rPr lang="en-US" dirty="0" smtClean="0">
              <a:latin typeface="Calibri" pitchFamily="34" charset="0"/>
            </a:rPr>
            <a:t>“</a:t>
          </a:r>
          <a:r>
            <a:rPr lang="de-DE" dirty="0" smtClean="0">
              <a:solidFill>
                <a:srgbClr val="000000"/>
              </a:solidFill>
              <a:latin typeface="Calibri" pitchFamily="34" charset="0"/>
              <a:ea typeface="MS Gothic" pitchFamily="49" charset="-128"/>
            </a:rPr>
            <a:t>The </a:t>
          </a:r>
          <a:r>
            <a:rPr lang="de-DE" dirty="0" err="1" smtClean="0">
              <a:solidFill>
                <a:srgbClr val="000000"/>
              </a:solidFill>
              <a:latin typeface="Calibri" pitchFamily="34" charset="0"/>
              <a:ea typeface="MS Gothic" pitchFamily="49" charset="-128"/>
            </a:rPr>
            <a:t>use</a:t>
          </a:r>
          <a:r>
            <a:rPr lang="de-DE" dirty="0" smtClean="0">
              <a:solidFill>
                <a:srgbClr val="000000"/>
              </a:solidFill>
              <a:latin typeface="Calibri" pitchFamily="34" charset="0"/>
              <a:ea typeface="MS Gothic" pitchFamily="49" charset="-128"/>
            </a:rPr>
            <a:t> </a:t>
          </a:r>
          <a:r>
            <a:rPr lang="de-DE" dirty="0" err="1" smtClean="0">
              <a:solidFill>
                <a:srgbClr val="000000"/>
              </a:solidFill>
              <a:latin typeface="Calibri" pitchFamily="34" charset="0"/>
              <a:ea typeface="MS Gothic" pitchFamily="49" charset="-128"/>
            </a:rPr>
            <a:t>of</a:t>
          </a:r>
          <a:r>
            <a:rPr lang="de-DE" dirty="0" smtClean="0">
              <a:solidFill>
                <a:srgbClr val="000000"/>
              </a:solidFill>
              <a:latin typeface="Calibri" pitchFamily="34" charset="0"/>
              <a:ea typeface="MS Gothic" pitchFamily="49" charset="-128"/>
            </a:rPr>
            <a:t> </a:t>
          </a:r>
          <a:r>
            <a:rPr lang="de-DE" dirty="0" err="1" smtClean="0">
              <a:solidFill>
                <a:srgbClr val="000000"/>
              </a:solidFill>
              <a:latin typeface="Calibri" pitchFamily="34" charset="0"/>
              <a:ea typeface="MS Gothic" pitchFamily="49" charset="-128"/>
            </a:rPr>
            <a:t>computer</a:t>
          </a:r>
          <a:r>
            <a:rPr lang="de-DE" dirty="0" smtClean="0">
              <a:solidFill>
                <a:srgbClr val="000000"/>
              </a:solidFill>
              <a:latin typeface="Calibri" pitchFamily="34" charset="0"/>
              <a:ea typeface="MS Gothic" pitchFamily="49" charset="-128"/>
            </a:rPr>
            <a:t> </a:t>
          </a:r>
          <a:r>
            <a:rPr lang="de-DE" dirty="0" err="1" smtClean="0">
              <a:solidFill>
                <a:srgbClr val="000000"/>
              </a:solidFill>
              <a:latin typeface="Calibri" pitchFamily="34" charset="0"/>
              <a:ea typeface="MS Gothic" pitchFamily="49" charset="-128"/>
            </a:rPr>
            <a:t>algorithms</a:t>
          </a:r>
          <a:r>
            <a:rPr lang="de-DE" dirty="0" smtClean="0">
              <a:solidFill>
                <a:srgbClr val="000000"/>
              </a:solidFill>
              <a:latin typeface="Calibri" pitchFamily="34" charset="0"/>
              <a:ea typeface="MS Gothic" pitchFamily="49" charset="-128"/>
            </a:rPr>
            <a:t> </a:t>
          </a:r>
          <a:r>
            <a:rPr lang="de-DE" dirty="0" err="1" smtClean="0">
              <a:solidFill>
                <a:srgbClr val="000000"/>
              </a:solidFill>
              <a:latin typeface="Calibri" pitchFamily="34" charset="0"/>
              <a:ea typeface="MS Gothic" pitchFamily="49" charset="-128"/>
            </a:rPr>
            <a:t>to</a:t>
          </a:r>
          <a:r>
            <a:rPr lang="de-DE" dirty="0" smtClean="0">
              <a:solidFill>
                <a:srgbClr val="000000"/>
              </a:solidFill>
              <a:latin typeface="Calibri" pitchFamily="34" charset="0"/>
              <a:ea typeface="MS Gothic" pitchFamily="49" charset="-128"/>
            </a:rPr>
            <a:t> manage </a:t>
          </a:r>
          <a:r>
            <a:rPr lang="de-DE" dirty="0" err="1" smtClean="0">
              <a:solidFill>
                <a:srgbClr val="000000"/>
              </a:solidFill>
              <a:latin typeface="Calibri" pitchFamily="34" charset="0"/>
              <a:ea typeface="MS Gothic" pitchFamily="49" charset="-128"/>
            </a:rPr>
            <a:t>the</a:t>
          </a:r>
          <a:r>
            <a:rPr lang="de-DE" dirty="0" smtClean="0">
              <a:solidFill>
                <a:srgbClr val="000000"/>
              </a:solidFill>
              <a:latin typeface="Calibri" pitchFamily="34" charset="0"/>
              <a:ea typeface="MS Gothic" pitchFamily="49" charset="-128"/>
            </a:rPr>
            <a:t> </a:t>
          </a:r>
          <a:r>
            <a:rPr lang="de-DE" dirty="0" err="1" smtClean="0">
              <a:solidFill>
                <a:srgbClr val="000000"/>
              </a:solidFill>
              <a:latin typeface="Calibri" pitchFamily="34" charset="0"/>
              <a:ea typeface="MS Gothic" pitchFamily="49" charset="-128"/>
            </a:rPr>
            <a:t>trading</a:t>
          </a:r>
          <a:r>
            <a:rPr lang="de-DE" dirty="0" smtClean="0">
              <a:solidFill>
                <a:srgbClr val="000000"/>
              </a:solidFill>
              <a:latin typeface="Calibri" pitchFamily="34" charset="0"/>
              <a:ea typeface="MS Gothic" pitchFamily="49" charset="-128"/>
            </a:rPr>
            <a:t> </a:t>
          </a:r>
          <a:r>
            <a:rPr lang="de-DE" dirty="0" err="1" smtClean="0">
              <a:solidFill>
                <a:srgbClr val="000000"/>
              </a:solidFill>
              <a:latin typeface="Calibri" pitchFamily="34" charset="0"/>
              <a:ea typeface="MS Gothic" pitchFamily="49" charset="-128"/>
            </a:rPr>
            <a:t>process</a:t>
          </a:r>
          <a:r>
            <a:rPr lang="de-DE" dirty="0" smtClean="0">
              <a:solidFill>
                <a:srgbClr val="000000"/>
              </a:solidFill>
              <a:latin typeface="Calibri" pitchFamily="34" charset="0"/>
              <a:ea typeface="MS Gothic" pitchFamily="49" charset="-128"/>
            </a:rPr>
            <a:t>.“</a:t>
          </a:r>
        </a:p>
        <a:p>
          <a:r>
            <a:rPr lang="de-DE" dirty="0" smtClean="0">
              <a:solidFill>
                <a:srgbClr val="000000"/>
              </a:solidFill>
              <a:latin typeface="Calibri" pitchFamily="34" charset="0"/>
              <a:ea typeface="MS Gothic" pitchFamily="49" charset="-128"/>
            </a:rPr>
            <a:t>(Hendershott et al. 2011)</a:t>
          </a:r>
        </a:p>
      </dgm:t>
    </dgm:pt>
    <dgm:pt modelId="{5ED76980-9BFE-4DF1-BAEF-94E42D7B6046}" type="parTrans" cxnId="{0D6A70DC-21B9-4FDD-AFB8-FE38AD646ECD}">
      <dgm:prSet/>
      <dgm:spPr/>
      <dgm:t>
        <a:bodyPr/>
        <a:lstStyle/>
        <a:p>
          <a:endParaRPr lang="en-CA"/>
        </a:p>
      </dgm:t>
    </dgm:pt>
    <dgm:pt modelId="{BAF162C5-46A9-4AB4-84F4-52F0383DFB15}" type="sibTrans" cxnId="{0D6A70DC-21B9-4FDD-AFB8-FE38AD646ECD}">
      <dgm:prSet/>
      <dgm:spPr/>
      <dgm:t>
        <a:bodyPr/>
        <a:lstStyle/>
        <a:p>
          <a:endParaRPr lang="en-CA"/>
        </a:p>
      </dgm:t>
    </dgm:pt>
    <dgm:pt modelId="{D5663C6B-31C3-4F53-ABD6-B51D960F3F7C}">
      <dgm:prSet phldrT="[Text]"/>
      <dgm:spPr/>
      <dgm:t>
        <a:bodyPr/>
        <a:lstStyle/>
        <a:p>
          <a:r>
            <a:rPr lang="en-CA" dirty="0" smtClean="0"/>
            <a:t>Types of Algorithmic Trading </a:t>
          </a:r>
        </a:p>
        <a:p>
          <a:r>
            <a:rPr lang="en-CA" dirty="0" smtClean="0"/>
            <a:t> </a:t>
          </a:r>
          <a:endParaRPr lang="en-CA" dirty="0"/>
        </a:p>
      </dgm:t>
    </dgm:pt>
    <dgm:pt modelId="{4A147094-CB09-4F33-AB50-C8F8B9D6B2B4}" type="parTrans" cxnId="{ED868D03-6678-4D8A-926F-74F767EDA495}">
      <dgm:prSet/>
      <dgm:spPr/>
      <dgm:t>
        <a:bodyPr/>
        <a:lstStyle/>
        <a:p>
          <a:endParaRPr lang="en-CA"/>
        </a:p>
      </dgm:t>
    </dgm:pt>
    <dgm:pt modelId="{887D3D2A-354E-416C-97A5-61FBFDFFEBBE}" type="sibTrans" cxnId="{ED868D03-6678-4D8A-926F-74F767EDA495}">
      <dgm:prSet/>
      <dgm:spPr/>
      <dgm:t>
        <a:bodyPr/>
        <a:lstStyle/>
        <a:p>
          <a:endParaRPr lang="en-CA"/>
        </a:p>
      </dgm:t>
    </dgm:pt>
    <dgm:pt modelId="{7D29CE74-7C80-4F36-91C3-CFF943FB8579}">
      <dgm:prSet phldrT="[Text]"/>
      <dgm:spPr/>
      <dgm:t>
        <a:bodyPr/>
        <a:lstStyle/>
        <a:p>
          <a:r>
            <a:rPr lang="en-CA" dirty="0" smtClean="0"/>
            <a:t>Participants</a:t>
          </a:r>
        </a:p>
        <a:p>
          <a:r>
            <a:rPr lang="en-CA" dirty="0" smtClean="0"/>
            <a:t>(Hasbrouck and Saar 2011)</a:t>
          </a:r>
          <a:endParaRPr lang="en-CA" dirty="0"/>
        </a:p>
      </dgm:t>
    </dgm:pt>
    <dgm:pt modelId="{79E50E66-7A23-4C09-A912-142A41D5A49B}" type="parTrans" cxnId="{C35657B0-7236-44FF-A2B4-3D165BEA294B}">
      <dgm:prSet/>
      <dgm:spPr/>
      <dgm:t>
        <a:bodyPr/>
        <a:lstStyle/>
        <a:p>
          <a:endParaRPr lang="en-CA"/>
        </a:p>
      </dgm:t>
    </dgm:pt>
    <dgm:pt modelId="{DF81C3E1-7323-43F9-AEA4-8CCADE511A29}" type="sibTrans" cxnId="{C35657B0-7236-44FF-A2B4-3D165BEA294B}">
      <dgm:prSet/>
      <dgm:spPr/>
      <dgm:t>
        <a:bodyPr/>
        <a:lstStyle/>
        <a:p>
          <a:endParaRPr lang="en-CA"/>
        </a:p>
      </dgm:t>
    </dgm:pt>
    <dgm:pt modelId="{4EAD0805-6827-4FB5-BF20-6E803389E7D3}">
      <dgm:prSet phldrT="[Text]"/>
      <dgm:spPr/>
      <dgm:t>
        <a:bodyPr/>
        <a:lstStyle/>
        <a:p>
          <a:r>
            <a:rPr lang="en-CA" dirty="0" smtClean="0"/>
            <a:t>Other Intermediaries</a:t>
          </a:r>
          <a:endParaRPr lang="en-CA" dirty="0"/>
        </a:p>
      </dgm:t>
    </dgm:pt>
    <dgm:pt modelId="{557F3100-1252-4BF8-A411-8576BE25E948}" type="parTrans" cxnId="{B10C7B83-F23F-4D32-BE20-D3C1222D6350}">
      <dgm:prSet/>
      <dgm:spPr/>
      <dgm:t>
        <a:bodyPr/>
        <a:lstStyle/>
        <a:p>
          <a:endParaRPr lang="en-CA" dirty="0"/>
        </a:p>
      </dgm:t>
    </dgm:pt>
    <dgm:pt modelId="{D72D62D6-C3B2-46FD-90E8-0404BB4B6CD9}" type="sibTrans" cxnId="{B10C7B83-F23F-4D32-BE20-D3C1222D6350}">
      <dgm:prSet/>
      <dgm:spPr/>
      <dgm:t>
        <a:bodyPr/>
        <a:lstStyle/>
        <a:p>
          <a:endParaRPr lang="en-CA"/>
        </a:p>
      </dgm:t>
    </dgm:pt>
    <dgm:pt modelId="{0B677A99-FF40-4E5B-A9B9-7A94769C1370}">
      <dgm:prSet phldrT="[Text]"/>
      <dgm:spPr/>
      <dgm:t>
        <a:bodyPr/>
        <a:lstStyle/>
        <a:p>
          <a:r>
            <a:rPr lang="en-CA" dirty="0" smtClean="0"/>
            <a:t>Goals</a:t>
          </a:r>
        </a:p>
        <a:p>
          <a:r>
            <a:rPr lang="en-CA" dirty="0" smtClean="0"/>
            <a:t>(Hasbrouck and Saar 2011)</a:t>
          </a:r>
          <a:endParaRPr lang="en-CA" dirty="0"/>
        </a:p>
      </dgm:t>
    </dgm:pt>
    <dgm:pt modelId="{21C2C4A1-BCFC-4AE9-B866-A78C1D62C188}" type="parTrans" cxnId="{30744B7A-3D12-4E74-A5E0-192DC79689CA}">
      <dgm:prSet/>
      <dgm:spPr/>
      <dgm:t>
        <a:bodyPr/>
        <a:lstStyle/>
        <a:p>
          <a:endParaRPr lang="en-CA"/>
        </a:p>
      </dgm:t>
    </dgm:pt>
    <dgm:pt modelId="{DC572643-5E92-4E35-8595-EE2565108442}" type="sibTrans" cxnId="{30744B7A-3D12-4E74-A5E0-192DC79689CA}">
      <dgm:prSet/>
      <dgm:spPr/>
      <dgm:t>
        <a:bodyPr/>
        <a:lstStyle/>
        <a:p>
          <a:endParaRPr lang="en-CA"/>
        </a:p>
      </dgm:t>
    </dgm:pt>
    <dgm:pt modelId="{D16464CF-F711-4812-9425-044B8E416167}">
      <dgm:prSet/>
      <dgm:spPr/>
      <dgm:t>
        <a:bodyPr/>
        <a:lstStyle/>
        <a:p>
          <a:r>
            <a:rPr lang="en-CA" dirty="0" smtClean="0"/>
            <a:t>Profit</a:t>
          </a:r>
          <a:endParaRPr lang="en-CA" dirty="0"/>
        </a:p>
      </dgm:t>
    </dgm:pt>
    <dgm:pt modelId="{14469F38-A9C6-4B7B-B21F-F78D5F88E651}" type="parTrans" cxnId="{9726C7C6-3575-4F29-A9D5-3647AEBABC99}">
      <dgm:prSet/>
      <dgm:spPr/>
      <dgm:t>
        <a:bodyPr/>
        <a:lstStyle/>
        <a:p>
          <a:endParaRPr lang="en-CA" dirty="0"/>
        </a:p>
      </dgm:t>
    </dgm:pt>
    <dgm:pt modelId="{103F49D3-51B6-4EEE-AF35-439B1E9FF77F}" type="sibTrans" cxnId="{9726C7C6-3575-4F29-A9D5-3647AEBABC99}">
      <dgm:prSet/>
      <dgm:spPr/>
      <dgm:t>
        <a:bodyPr/>
        <a:lstStyle/>
        <a:p>
          <a:endParaRPr lang="en-CA"/>
        </a:p>
      </dgm:t>
    </dgm:pt>
    <dgm:pt modelId="{0841A2FE-D622-469F-80A2-1BE3557AA65C}">
      <dgm:prSet/>
      <dgm:spPr/>
      <dgm:t>
        <a:bodyPr/>
        <a:lstStyle/>
        <a:p>
          <a:r>
            <a:rPr lang="en-CA" dirty="0" smtClean="0"/>
            <a:t>Profit Maximization</a:t>
          </a:r>
          <a:endParaRPr lang="en-CA" dirty="0"/>
        </a:p>
      </dgm:t>
    </dgm:pt>
    <dgm:pt modelId="{2D3C53C9-9CD6-4638-B8FF-43D1BC4956E8}" type="parTrans" cxnId="{06194A9D-3730-4E6F-82CA-67878D138AC6}">
      <dgm:prSet/>
      <dgm:spPr/>
      <dgm:t>
        <a:bodyPr/>
        <a:lstStyle/>
        <a:p>
          <a:endParaRPr lang="en-CA" dirty="0"/>
        </a:p>
      </dgm:t>
    </dgm:pt>
    <dgm:pt modelId="{0991762A-BB37-48CF-9715-850C5E4002B1}" type="sibTrans" cxnId="{06194A9D-3730-4E6F-82CA-67878D138AC6}">
      <dgm:prSet/>
      <dgm:spPr/>
      <dgm:t>
        <a:bodyPr/>
        <a:lstStyle/>
        <a:p>
          <a:endParaRPr lang="en-CA"/>
        </a:p>
      </dgm:t>
    </dgm:pt>
    <dgm:pt modelId="{C02306A0-EE5C-4E0C-BAE3-90BEC28F705F}">
      <dgm:prSet/>
      <dgm:spPr/>
      <dgm:t>
        <a:bodyPr/>
        <a:lstStyle/>
        <a:p>
          <a:endParaRPr lang="en-CA" dirty="0"/>
        </a:p>
      </dgm:t>
    </dgm:pt>
    <dgm:pt modelId="{F9063377-3FDD-4BC6-92B3-928A686DA2AE}" type="parTrans" cxnId="{2B39EA19-77C6-406A-B9FD-3A8C0C2A3124}">
      <dgm:prSet/>
      <dgm:spPr/>
      <dgm:t>
        <a:bodyPr/>
        <a:lstStyle/>
        <a:p>
          <a:endParaRPr lang="en-CA" dirty="0"/>
        </a:p>
      </dgm:t>
    </dgm:pt>
    <dgm:pt modelId="{1ABDD094-A119-4F3F-91CD-9CB2333D9A29}" type="sibTrans" cxnId="{2B39EA19-77C6-406A-B9FD-3A8C0C2A3124}">
      <dgm:prSet/>
      <dgm:spPr/>
      <dgm:t>
        <a:bodyPr/>
        <a:lstStyle/>
        <a:p>
          <a:endParaRPr lang="en-CA"/>
        </a:p>
      </dgm:t>
    </dgm:pt>
    <dgm:pt modelId="{A969B7A0-BF2B-4C56-ACFC-31669896CA91}">
      <dgm:prSet/>
      <dgm:spPr/>
      <dgm:t>
        <a:bodyPr/>
        <a:lstStyle/>
        <a:p>
          <a:r>
            <a:rPr lang="en-CA" dirty="0" smtClean="0"/>
            <a:t>Transaction Cost Minimization</a:t>
          </a:r>
          <a:endParaRPr lang="en-CA" dirty="0"/>
        </a:p>
      </dgm:t>
    </dgm:pt>
    <dgm:pt modelId="{5348451E-C3D7-437C-AAAC-3B9B8A7BEF2C}" type="parTrans" cxnId="{87C37630-1ED9-43AB-8901-BCAE0FCD8D95}">
      <dgm:prSet/>
      <dgm:spPr/>
      <dgm:t>
        <a:bodyPr/>
        <a:lstStyle/>
        <a:p>
          <a:endParaRPr lang="en-CA" dirty="0"/>
        </a:p>
      </dgm:t>
    </dgm:pt>
    <dgm:pt modelId="{71F39210-2D1E-4131-AA8E-A4E0B04DE0DE}" type="sibTrans" cxnId="{87C37630-1ED9-43AB-8901-BCAE0FCD8D95}">
      <dgm:prSet/>
      <dgm:spPr/>
      <dgm:t>
        <a:bodyPr/>
        <a:lstStyle/>
        <a:p>
          <a:endParaRPr lang="en-CA"/>
        </a:p>
      </dgm:t>
    </dgm:pt>
    <dgm:pt modelId="{2D3FD459-0F23-4A1C-9716-4A2DA061AFA8}" type="pres">
      <dgm:prSet presAssocID="{C4B6AC4A-623B-4B07-A344-596C75374C91}" presName="mainComposite" presStyleCnt="0">
        <dgm:presLayoutVars>
          <dgm:chPref val="1"/>
          <dgm:dir/>
          <dgm:animOne val="branch"/>
          <dgm:animLvl val="lvl"/>
          <dgm:resizeHandles val="exact"/>
        </dgm:presLayoutVars>
      </dgm:prSet>
      <dgm:spPr/>
      <dgm:t>
        <a:bodyPr/>
        <a:lstStyle/>
        <a:p>
          <a:endParaRPr lang="en-CA"/>
        </a:p>
      </dgm:t>
    </dgm:pt>
    <dgm:pt modelId="{4BAADC48-3E04-428B-B2B3-D2676BEB34AD}" type="pres">
      <dgm:prSet presAssocID="{C4B6AC4A-623B-4B07-A344-596C75374C91}" presName="hierFlow" presStyleCnt="0"/>
      <dgm:spPr/>
    </dgm:pt>
    <dgm:pt modelId="{2B4E264F-C900-469D-BE1C-CFC5C7D775A0}" type="pres">
      <dgm:prSet presAssocID="{C4B6AC4A-623B-4B07-A344-596C75374C91}" presName="firstBuf" presStyleCnt="0"/>
      <dgm:spPr/>
    </dgm:pt>
    <dgm:pt modelId="{78C782C1-9CC0-46CF-B237-45B38F5730D7}" type="pres">
      <dgm:prSet presAssocID="{C4B6AC4A-623B-4B07-A344-596C75374C91}" presName="hierChild1" presStyleCnt="0">
        <dgm:presLayoutVars>
          <dgm:chPref val="1"/>
          <dgm:animOne val="branch"/>
          <dgm:animLvl val="lvl"/>
        </dgm:presLayoutVars>
      </dgm:prSet>
      <dgm:spPr/>
    </dgm:pt>
    <dgm:pt modelId="{B99FCE1E-D37B-43CE-940F-EB4CF3BB4D03}" type="pres">
      <dgm:prSet presAssocID="{93C5E6D3-6F95-43D3-9E93-C024029E753E}" presName="Name14" presStyleCnt="0"/>
      <dgm:spPr/>
    </dgm:pt>
    <dgm:pt modelId="{7BB96FAE-7F3F-4A5D-B61D-C14AADA10F4E}" type="pres">
      <dgm:prSet presAssocID="{93C5E6D3-6F95-43D3-9E93-C024029E753E}" presName="level1Shape" presStyleLbl="node0" presStyleIdx="0" presStyleCnt="1">
        <dgm:presLayoutVars>
          <dgm:chPref val="3"/>
        </dgm:presLayoutVars>
      </dgm:prSet>
      <dgm:spPr/>
      <dgm:t>
        <a:bodyPr/>
        <a:lstStyle/>
        <a:p>
          <a:endParaRPr lang="en-CA"/>
        </a:p>
      </dgm:t>
    </dgm:pt>
    <dgm:pt modelId="{F36D476C-E78F-44D5-B0AB-CBFAB84EE7EA}" type="pres">
      <dgm:prSet presAssocID="{93C5E6D3-6F95-43D3-9E93-C024029E753E}" presName="hierChild2" presStyleCnt="0"/>
      <dgm:spPr/>
    </dgm:pt>
    <dgm:pt modelId="{EA763EB6-A639-4B0D-83CE-B7880164E756}" type="pres">
      <dgm:prSet presAssocID="{75372F3A-1FF7-4E88-87A7-772A92307549}" presName="Name19" presStyleLbl="parChTrans1D2" presStyleIdx="0" presStyleCnt="2"/>
      <dgm:spPr/>
      <dgm:t>
        <a:bodyPr/>
        <a:lstStyle/>
        <a:p>
          <a:endParaRPr lang="en-CA"/>
        </a:p>
      </dgm:t>
    </dgm:pt>
    <dgm:pt modelId="{0E2D6E56-4D79-4E63-8EDF-00E1AC1B5F8C}" type="pres">
      <dgm:prSet presAssocID="{A9950EDE-770D-4187-9ABC-3285953A8C19}" presName="Name21" presStyleCnt="0"/>
      <dgm:spPr/>
    </dgm:pt>
    <dgm:pt modelId="{835A1AEF-9DC1-4FD6-B856-221C860826D7}" type="pres">
      <dgm:prSet presAssocID="{A9950EDE-770D-4187-9ABC-3285953A8C19}" presName="level2Shape" presStyleLbl="node2" presStyleIdx="0" presStyleCnt="2" custScaleX="174693"/>
      <dgm:spPr/>
      <dgm:t>
        <a:bodyPr/>
        <a:lstStyle/>
        <a:p>
          <a:endParaRPr lang="en-CA"/>
        </a:p>
      </dgm:t>
    </dgm:pt>
    <dgm:pt modelId="{F43D92F1-C355-466E-86D7-DDD59FA482EF}" type="pres">
      <dgm:prSet presAssocID="{A9950EDE-770D-4187-9ABC-3285953A8C19}" presName="hierChild3" presStyleCnt="0"/>
      <dgm:spPr/>
    </dgm:pt>
    <dgm:pt modelId="{81140B31-A21C-4D68-A094-83697643F3BD}" type="pres">
      <dgm:prSet presAssocID="{A3BCE5ED-C378-47CC-94A8-95C648EA815E}" presName="Name19" presStyleLbl="parChTrans1D3" presStyleIdx="0" presStyleCnt="4"/>
      <dgm:spPr/>
      <dgm:t>
        <a:bodyPr/>
        <a:lstStyle/>
        <a:p>
          <a:endParaRPr lang="en-CA"/>
        </a:p>
      </dgm:t>
    </dgm:pt>
    <dgm:pt modelId="{0F4277BD-6181-437C-BEDE-BE5484EBB699}" type="pres">
      <dgm:prSet presAssocID="{30EB6015-797D-4ABD-9D35-677E2A3BF1A9}" presName="Name21" presStyleCnt="0"/>
      <dgm:spPr/>
    </dgm:pt>
    <dgm:pt modelId="{6D3B210B-4EAF-4221-B639-0E59A8941D71}" type="pres">
      <dgm:prSet presAssocID="{30EB6015-797D-4ABD-9D35-677E2A3BF1A9}" presName="level2Shape" presStyleLbl="node3" presStyleIdx="0" presStyleCnt="4"/>
      <dgm:spPr/>
      <dgm:t>
        <a:bodyPr/>
        <a:lstStyle/>
        <a:p>
          <a:endParaRPr lang="en-CA"/>
        </a:p>
      </dgm:t>
    </dgm:pt>
    <dgm:pt modelId="{D46472D8-D245-43FC-B915-DCC055101454}" type="pres">
      <dgm:prSet presAssocID="{30EB6015-797D-4ABD-9D35-677E2A3BF1A9}" presName="hierChild3" presStyleCnt="0"/>
      <dgm:spPr/>
    </dgm:pt>
    <dgm:pt modelId="{BFE7C2F0-8067-4AD0-9E13-5536CAD7FE97}" type="pres">
      <dgm:prSet presAssocID="{14469F38-A9C6-4B7B-B21F-F78D5F88E651}" presName="Name19" presStyleLbl="parChTrans1D4" presStyleIdx="0" presStyleCnt="4"/>
      <dgm:spPr/>
      <dgm:t>
        <a:bodyPr/>
        <a:lstStyle/>
        <a:p>
          <a:endParaRPr lang="en-CA"/>
        </a:p>
      </dgm:t>
    </dgm:pt>
    <dgm:pt modelId="{22297491-F5F9-4C74-A53D-F61FB10E4F04}" type="pres">
      <dgm:prSet presAssocID="{D16464CF-F711-4812-9425-044B8E416167}" presName="Name21" presStyleCnt="0"/>
      <dgm:spPr/>
    </dgm:pt>
    <dgm:pt modelId="{5C7AA235-6CFE-47B9-92C8-171F88DAD3C4}" type="pres">
      <dgm:prSet presAssocID="{D16464CF-F711-4812-9425-044B8E416167}" presName="level2Shape" presStyleLbl="node4" presStyleIdx="0" presStyleCnt="4" custLinFactNeighborX="66160" custLinFactNeighborY="-2357"/>
      <dgm:spPr/>
      <dgm:t>
        <a:bodyPr/>
        <a:lstStyle/>
        <a:p>
          <a:endParaRPr lang="en-CA"/>
        </a:p>
      </dgm:t>
    </dgm:pt>
    <dgm:pt modelId="{3C13439A-7292-4011-AA18-E34FAF099385}" type="pres">
      <dgm:prSet presAssocID="{D16464CF-F711-4812-9425-044B8E416167}" presName="hierChild3" presStyleCnt="0"/>
      <dgm:spPr/>
    </dgm:pt>
    <dgm:pt modelId="{74D9A598-7763-4899-BF18-76F351C68849}" type="pres">
      <dgm:prSet presAssocID="{7D085650-0BCE-4802-BE3C-8E518D6EA660}" presName="Name19" presStyleLbl="parChTrans1D3" presStyleIdx="1" presStyleCnt="4"/>
      <dgm:spPr/>
      <dgm:t>
        <a:bodyPr/>
        <a:lstStyle/>
        <a:p>
          <a:endParaRPr lang="en-CA"/>
        </a:p>
      </dgm:t>
    </dgm:pt>
    <dgm:pt modelId="{3DBA0463-1FDE-4A2E-8039-45163BDA8279}" type="pres">
      <dgm:prSet presAssocID="{0B981604-0C1A-47D6-992B-F20B41C94EBC}" presName="Name21" presStyleCnt="0"/>
      <dgm:spPr/>
    </dgm:pt>
    <dgm:pt modelId="{56B1B634-1FEB-4776-BE1F-32B23305C75A}" type="pres">
      <dgm:prSet presAssocID="{0B981604-0C1A-47D6-992B-F20B41C94EBC}" presName="level2Shape" presStyleLbl="node3" presStyleIdx="1" presStyleCnt="4"/>
      <dgm:spPr/>
      <dgm:t>
        <a:bodyPr/>
        <a:lstStyle/>
        <a:p>
          <a:endParaRPr lang="en-CA"/>
        </a:p>
      </dgm:t>
    </dgm:pt>
    <dgm:pt modelId="{7E1B4AF5-8CDB-461C-A9E4-4B69682F565B}" type="pres">
      <dgm:prSet presAssocID="{0B981604-0C1A-47D6-992B-F20B41C94EBC}" presName="hierChild3" presStyleCnt="0"/>
      <dgm:spPr/>
    </dgm:pt>
    <dgm:pt modelId="{3A70E899-EBEC-415E-92FB-CB4E794101B2}" type="pres">
      <dgm:prSet presAssocID="{2D3C53C9-9CD6-4638-B8FF-43D1BC4956E8}" presName="Name19" presStyleLbl="parChTrans1D4" presStyleIdx="1" presStyleCnt="4"/>
      <dgm:spPr/>
      <dgm:t>
        <a:bodyPr/>
        <a:lstStyle/>
        <a:p>
          <a:endParaRPr lang="en-CA"/>
        </a:p>
      </dgm:t>
    </dgm:pt>
    <dgm:pt modelId="{E2A4533A-5ED6-4F78-9F27-786B370FE3C4}" type="pres">
      <dgm:prSet presAssocID="{0841A2FE-D622-469F-80A2-1BE3557AA65C}" presName="Name21" presStyleCnt="0"/>
      <dgm:spPr/>
    </dgm:pt>
    <dgm:pt modelId="{0D1AFE40-9AE2-41A1-A92B-8AB0ABC6B3EB}" type="pres">
      <dgm:prSet presAssocID="{0841A2FE-D622-469F-80A2-1BE3557AA65C}" presName="level2Shape" presStyleLbl="node4" presStyleIdx="1" presStyleCnt="4" custLinFactNeighborX="-63997" custLinFactNeighborY="-2357"/>
      <dgm:spPr/>
      <dgm:t>
        <a:bodyPr/>
        <a:lstStyle/>
        <a:p>
          <a:endParaRPr lang="en-CA"/>
        </a:p>
      </dgm:t>
    </dgm:pt>
    <dgm:pt modelId="{44F70753-B506-4883-A586-FA48A65B48E8}" type="pres">
      <dgm:prSet presAssocID="{0841A2FE-D622-469F-80A2-1BE3557AA65C}" presName="hierChild3" presStyleCnt="0"/>
      <dgm:spPr/>
    </dgm:pt>
    <dgm:pt modelId="{9C810991-D9A2-4E15-A5BD-613F8234B676}" type="pres">
      <dgm:prSet presAssocID="{A1351385-B95F-4676-85E4-FF52990F9EC2}" presName="Name19" presStyleLbl="parChTrans1D2" presStyleIdx="1" presStyleCnt="2"/>
      <dgm:spPr/>
      <dgm:t>
        <a:bodyPr/>
        <a:lstStyle/>
        <a:p>
          <a:endParaRPr lang="en-CA"/>
        </a:p>
      </dgm:t>
    </dgm:pt>
    <dgm:pt modelId="{6EEB0D9B-A850-4407-B2AB-9DA89ED53473}" type="pres">
      <dgm:prSet presAssocID="{3BC50806-A3C0-4400-A6B6-FF46B41DAA4C}" presName="Name21" presStyleCnt="0"/>
      <dgm:spPr/>
    </dgm:pt>
    <dgm:pt modelId="{2476B177-7126-4B98-80ED-B4E5B15A34BB}" type="pres">
      <dgm:prSet presAssocID="{3BC50806-A3C0-4400-A6B6-FF46B41DAA4C}" presName="level2Shape" presStyleLbl="node2" presStyleIdx="1" presStyleCnt="2"/>
      <dgm:spPr/>
      <dgm:t>
        <a:bodyPr/>
        <a:lstStyle/>
        <a:p>
          <a:endParaRPr lang="en-CA"/>
        </a:p>
      </dgm:t>
    </dgm:pt>
    <dgm:pt modelId="{01DA9C6F-96B9-4162-9CA8-B80E9A6CD155}" type="pres">
      <dgm:prSet presAssocID="{3BC50806-A3C0-4400-A6B6-FF46B41DAA4C}" presName="hierChild3" presStyleCnt="0"/>
      <dgm:spPr/>
    </dgm:pt>
    <dgm:pt modelId="{91529FA1-80E4-4D32-B59C-F4C81B7203E9}" type="pres">
      <dgm:prSet presAssocID="{0D0D2120-9907-4FA6-A047-1EF6A6C3FCF0}" presName="Name19" presStyleLbl="parChTrans1D3" presStyleIdx="2" presStyleCnt="4"/>
      <dgm:spPr/>
      <dgm:t>
        <a:bodyPr/>
        <a:lstStyle/>
        <a:p>
          <a:endParaRPr lang="en-CA"/>
        </a:p>
      </dgm:t>
    </dgm:pt>
    <dgm:pt modelId="{688CC30F-809D-4035-BA4C-B811CD8B2052}" type="pres">
      <dgm:prSet presAssocID="{CB7C4051-8038-48CA-AEF6-659BCAFC44A7}" presName="Name21" presStyleCnt="0"/>
      <dgm:spPr/>
    </dgm:pt>
    <dgm:pt modelId="{B35EB546-B022-4D8E-A02E-4BDBEAF3F98E}" type="pres">
      <dgm:prSet presAssocID="{CB7C4051-8038-48CA-AEF6-659BCAFC44A7}" presName="level2Shape" presStyleLbl="node3" presStyleIdx="2" presStyleCnt="4"/>
      <dgm:spPr/>
      <dgm:t>
        <a:bodyPr/>
        <a:lstStyle/>
        <a:p>
          <a:endParaRPr lang="en-CA"/>
        </a:p>
      </dgm:t>
    </dgm:pt>
    <dgm:pt modelId="{A53A8C23-061F-4B77-AB05-F9CB6F7362A9}" type="pres">
      <dgm:prSet presAssocID="{CB7C4051-8038-48CA-AEF6-659BCAFC44A7}" presName="hierChild3" presStyleCnt="0"/>
      <dgm:spPr/>
    </dgm:pt>
    <dgm:pt modelId="{4A932A21-9297-4247-B0E1-4D99A41C6131}" type="pres">
      <dgm:prSet presAssocID="{F9063377-3FDD-4BC6-92B3-928A686DA2AE}" presName="Name19" presStyleLbl="parChTrans1D4" presStyleIdx="2" presStyleCnt="4"/>
      <dgm:spPr/>
      <dgm:t>
        <a:bodyPr/>
        <a:lstStyle/>
        <a:p>
          <a:endParaRPr lang="en-CA"/>
        </a:p>
      </dgm:t>
    </dgm:pt>
    <dgm:pt modelId="{5405066E-8CCD-46AD-BF8A-8C9920E6874B}" type="pres">
      <dgm:prSet presAssocID="{C02306A0-EE5C-4E0C-BAE3-90BEC28F705F}" presName="Name21" presStyleCnt="0"/>
      <dgm:spPr/>
    </dgm:pt>
    <dgm:pt modelId="{4FBAE8FB-1794-4B54-AEAF-E8538334DE30}" type="pres">
      <dgm:prSet presAssocID="{C02306A0-EE5C-4E0C-BAE3-90BEC28F705F}" presName="level2Shape" presStyleLbl="node4" presStyleIdx="2" presStyleCnt="4" custLinFactNeighborX="62813" custLinFactNeighborY="931"/>
      <dgm:spPr/>
      <dgm:t>
        <a:bodyPr/>
        <a:lstStyle/>
        <a:p>
          <a:endParaRPr lang="en-CA"/>
        </a:p>
      </dgm:t>
    </dgm:pt>
    <dgm:pt modelId="{042C4FE2-16A8-4347-9E87-677615EBA35D}" type="pres">
      <dgm:prSet presAssocID="{C02306A0-EE5C-4E0C-BAE3-90BEC28F705F}" presName="hierChild3" presStyleCnt="0"/>
      <dgm:spPr/>
    </dgm:pt>
    <dgm:pt modelId="{B1324FEF-6470-421F-9ABC-D651C865D2DD}" type="pres">
      <dgm:prSet presAssocID="{557F3100-1252-4BF8-A411-8576BE25E948}" presName="Name19" presStyleLbl="parChTrans1D3" presStyleIdx="3" presStyleCnt="4"/>
      <dgm:spPr/>
      <dgm:t>
        <a:bodyPr/>
        <a:lstStyle/>
        <a:p>
          <a:endParaRPr lang="en-CA"/>
        </a:p>
      </dgm:t>
    </dgm:pt>
    <dgm:pt modelId="{772FAAA6-256B-4779-80F8-435AC0DBD4BB}" type="pres">
      <dgm:prSet presAssocID="{4EAD0805-6827-4FB5-BF20-6E803389E7D3}" presName="Name21" presStyleCnt="0"/>
      <dgm:spPr/>
    </dgm:pt>
    <dgm:pt modelId="{D653D94F-23ED-455B-9E8F-02642F867873}" type="pres">
      <dgm:prSet presAssocID="{4EAD0805-6827-4FB5-BF20-6E803389E7D3}" presName="level2Shape" presStyleLbl="node3" presStyleIdx="3" presStyleCnt="4"/>
      <dgm:spPr/>
      <dgm:t>
        <a:bodyPr/>
        <a:lstStyle/>
        <a:p>
          <a:endParaRPr lang="en-CA"/>
        </a:p>
      </dgm:t>
    </dgm:pt>
    <dgm:pt modelId="{87C3AAE5-DFAF-41A8-B5A8-9BF7FA1038ED}" type="pres">
      <dgm:prSet presAssocID="{4EAD0805-6827-4FB5-BF20-6E803389E7D3}" presName="hierChild3" presStyleCnt="0"/>
      <dgm:spPr/>
    </dgm:pt>
    <dgm:pt modelId="{B91EB838-B70B-48E8-ACF8-9E5E3291E480}" type="pres">
      <dgm:prSet presAssocID="{5348451E-C3D7-437C-AAAC-3B9B8A7BEF2C}" presName="Name19" presStyleLbl="parChTrans1D4" presStyleIdx="3" presStyleCnt="4"/>
      <dgm:spPr/>
      <dgm:t>
        <a:bodyPr/>
        <a:lstStyle/>
        <a:p>
          <a:endParaRPr lang="en-CA"/>
        </a:p>
      </dgm:t>
    </dgm:pt>
    <dgm:pt modelId="{C686E42D-1954-4B49-BFDB-73A35AD30A2D}" type="pres">
      <dgm:prSet presAssocID="{A969B7A0-BF2B-4C56-ACFC-31669896CA91}" presName="Name21" presStyleCnt="0"/>
      <dgm:spPr/>
    </dgm:pt>
    <dgm:pt modelId="{36345C0E-2165-47CE-8919-91CA8AF0CF5E}" type="pres">
      <dgm:prSet presAssocID="{A969B7A0-BF2B-4C56-ACFC-31669896CA91}" presName="level2Shape" presStyleLbl="node4" presStyleIdx="3" presStyleCnt="4" custLinFactNeighborX="-67344" custLinFactNeighborY="931"/>
      <dgm:spPr/>
      <dgm:t>
        <a:bodyPr/>
        <a:lstStyle/>
        <a:p>
          <a:endParaRPr lang="en-CA"/>
        </a:p>
      </dgm:t>
    </dgm:pt>
    <dgm:pt modelId="{433C090A-6BB4-41DA-9579-A77E5A1CA1B7}" type="pres">
      <dgm:prSet presAssocID="{A969B7A0-BF2B-4C56-ACFC-31669896CA91}" presName="hierChild3" presStyleCnt="0"/>
      <dgm:spPr/>
    </dgm:pt>
    <dgm:pt modelId="{130A98D8-729A-4E99-A870-58E26430255B}" type="pres">
      <dgm:prSet presAssocID="{C4B6AC4A-623B-4B07-A344-596C75374C91}" presName="bgShapesFlow" presStyleCnt="0"/>
      <dgm:spPr/>
    </dgm:pt>
    <dgm:pt modelId="{6BC22FD9-F730-4A20-96B8-3AAF78B5DACE}" type="pres">
      <dgm:prSet presAssocID="{4A5F06E8-0FFF-45CA-B6EA-0E7F755382BD}" presName="rectComp" presStyleCnt="0"/>
      <dgm:spPr/>
    </dgm:pt>
    <dgm:pt modelId="{DC465261-7924-476D-83BD-7628D338B040}" type="pres">
      <dgm:prSet presAssocID="{4A5F06E8-0FFF-45CA-B6EA-0E7F755382BD}" presName="bgRect" presStyleLbl="bgShp" presStyleIdx="0" presStyleCnt="4"/>
      <dgm:spPr/>
      <dgm:t>
        <a:bodyPr/>
        <a:lstStyle/>
        <a:p>
          <a:endParaRPr lang="en-CA"/>
        </a:p>
      </dgm:t>
    </dgm:pt>
    <dgm:pt modelId="{F52AC725-2890-4BAA-AC80-71F2482493CF}" type="pres">
      <dgm:prSet presAssocID="{4A5F06E8-0FFF-45CA-B6EA-0E7F755382BD}" presName="bgRectTx" presStyleLbl="bgShp" presStyleIdx="0" presStyleCnt="4">
        <dgm:presLayoutVars>
          <dgm:bulletEnabled val="1"/>
        </dgm:presLayoutVars>
      </dgm:prSet>
      <dgm:spPr/>
      <dgm:t>
        <a:bodyPr/>
        <a:lstStyle/>
        <a:p>
          <a:endParaRPr lang="en-CA"/>
        </a:p>
      </dgm:t>
    </dgm:pt>
    <dgm:pt modelId="{854F04BF-4EC1-4F6F-8992-9D4C8A1BCFB1}" type="pres">
      <dgm:prSet presAssocID="{4A5F06E8-0FFF-45CA-B6EA-0E7F755382BD}" presName="spComp" presStyleCnt="0"/>
      <dgm:spPr/>
    </dgm:pt>
    <dgm:pt modelId="{C633DA7F-53D4-4AC6-8C0C-25A9E36253C8}" type="pres">
      <dgm:prSet presAssocID="{4A5F06E8-0FFF-45CA-B6EA-0E7F755382BD}" presName="vSp" presStyleCnt="0"/>
      <dgm:spPr/>
    </dgm:pt>
    <dgm:pt modelId="{97082443-A372-4BD8-8FE7-4DFC09467FDB}" type="pres">
      <dgm:prSet presAssocID="{D5663C6B-31C3-4F53-ABD6-B51D960F3F7C}" presName="rectComp" presStyleCnt="0"/>
      <dgm:spPr/>
    </dgm:pt>
    <dgm:pt modelId="{03F5E48F-8A82-40F2-9583-7C4064BA01D3}" type="pres">
      <dgm:prSet presAssocID="{D5663C6B-31C3-4F53-ABD6-B51D960F3F7C}" presName="bgRect" presStyleLbl="bgShp" presStyleIdx="1" presStyleCnt="4"/>
      <dgm:spPr/>
      <dgm:t>
        <a:bodyPr/>
        <a:lstStyle/>
        <a:p>
          <a:endParaRPr lang="en-CA"/>
        </a:p>
      </dgm:t>
    </dgm:pt>
    <dgm:pt modelId="{55D02545-69DC-4915-B6D2-F9301A1509AD}" type="pres">
      <dgm:prSet presAssocID="{D5663C6B-31C3-4F53-ABD6-B51D960F3F7C}" presName="bgRectTx" presStyleLbl="bgShp" presStyleIdx="1" presStyleCnt="4">
        <dgm:presLayoutVars>
          <dgm:bulletEnabled val="1"/>
        </dgm:presLayoutVars>
      </dgm:prSet>
      <dgm:spPr/>
      <dgm:t>
        <a:bodyPr/>
        <a:lstStyle/>
        <a:p>
          <a:endParaRPr lang="en-CA"/>
        </a:p>
      </dgm:t>
    </dgm:pt>
    <dgm:pt modelId="{33F975D8-BB7B-42E0-828F-9B6AAE354A76}" type="pres">
      <dgm:prSet presAssocID="{D5663C6B-31C3-4F53-ABD6-B51D960F3F7C}" presName="spComp" presStyleCnt="0"/>
      <dgm:spPr/>
    </dgm:pt>
    <dgm:pt modelId="{195ED2CE-3A0E-46EC-A959-5ADB3CAE6FBC}" type="pres">
      <dgm:prSet presAssocID="{D5663C6B-31C3-4F53-ABD6-B51D960F3F7C}" presName="vSp" presStyleCnt="0"/>
      <dgm:spPr/>
    </dgm:pt>
    <dgm:pt modelId="{F064E6F1-D3E8-491E-B5F6-847D9F99413B}" type="pres">
      <dgm:prSet presAssocID="{7D29CE74-7C80-4F36-91C3-CFF943FB8579}" presName="rectComp" presStyleCnt="0"/>
      <dgm:spPr/>
    </dgm:pt>
    <dgm:pt modelId="{4EA87880-C1CB-449D-A801-6C92EF1C6EFB}" type="pres">
      <dgm:prSet presAssocID="{7D29CE74-7C80-4F36-91C3-CFF943FB8579}" presName="bgRect" presStyleLbl="bgShp" presStyleIdx="2" presStyleCnt="4"/>
      <dgm:spPr/>
      <dgm:t>
        <a:bodyPr/>
        <a:lstStyle/>
        <a:p>
          <a:endParaRPr lang="en-CA"/>
        </a:p>
      </dgm:t>
    </dgm:pt>
    <dgm:pt modelId="{362A27DD-BAFC-448F-8626-A975F5E9477E}" type="pres">
      <dgm:prSet presAssocID="{7D29CE74-7C80-4F36-91C3-CFF943FB8579}" presName="bgRectTx" presStyleLbl="bgShp" presStyleIdx="2" presStyleCnt="4">
        <dgm:presLayoutVars>
          <dgm:bulletEnabled val="1"/>
        </dgm:presLayoutVars>
      </dgm:prSet>
      <dgm:spPr/>
      <dgm:t>
        <a:bodyPr/>
        <a:lstStyle/>
        <a:p>
          <a:endParaRPr lang="en-CA"/>
        </a:p>
      </dgm:t>
    </dgm:pt>
    <dgm:pt modelId="{36452A45-70E7-4E2B-A9E8-6AC35679411C}" type="pres">
      <dgm:prSet presAssocID="{7D29CE74-7C80-4F36-91C3-CFF943FB8579}" presName="spComp" presStyleCnt="0"/>
      <dgm:spPr/>
    </dgm:pt>
    <dgm:pt modelId="{76D1BF53-7A27-474B-947B-2BC0F6420642}" type="pres">
      <dgm:prSet presAssocID="{7D29CE74-7C80-4F36-91C3-CFF943FB8579}" presName="vSp" presStyleCnt="0"/>
      <dgm:spPr/>
    </dgm:pt>
    <dgm:pt modelId="{6D1852E6-6C75-472B-A50C-58617114D20A}" type="pres">
      <dgm:prSet presAssocID="{0B677A99-FF40-4E5B-A9B9-7A94769C1370}" presName="rectComp" presStyleCnt="0"/>
      <dgm:spPr/>
    </dgm:pt>
    <dgm:pt modelId="{597F8AF6-EAED-4F44-98AF-3D1077FB84A9}" type="pres">
      <dgm:prSet presAssocID="{0B677A99-FF40-4E5B-A9B9-7A94769C1370}" presName="bgRect" presStyleLbl="bgShp" presStyleIdx="3" presStyleCnt="4" custLinFactNeighborX="19723" custLinFactNeighborY="98428"/>
      <dgm:spPr/>
      <dgm:t>
        <a:bodyPr/>
        <a:lstStyle/>
        <a:p>
          <a:endParaRPr lang="en-CA"/>
        </a:p>
      </dgm:t>
    </dgm:pt>
    <dgm:pt modelId="{2A84169A-4B79-4087-9128-7E7C7A46145D}" type="pres">
      <dgm:prSet presAssocID="{0B677A99-FF40-4E5B-A9B9-7A94769C1370}" presName="bgRectTx" presStyleLbl="bgShp" presStyleIdx="3" presStyleCnt="4">
        <dgm:presLayoutVars>
          <dgm:bulletEnabled val="1"/>
        </dgm:presLayoutVars>
      </dgm:prSet>
      <dgm:spPr/>
      <dgm:t>
        <a:bodyPr/>
        <a:lstStyle/>
        <a:p>
          <a:endParaRPr lang="en-CA"/>
        </a:p>
      </dgm:t>
    </dgm:pt>
  </dgm:ptLst>
  <dgm:cxnLst>
    <dgm:cxn modelId="{BFBA5EE9-76EE-478D-B81A-FD4DE2949104}" type="presOf" srcId="{0841A2FE-D622-469F-80A2-1BE3557AA65C}" destId="{0D1AFE40-9AE2-41A1-A92B-8AB0ABC6B3EB}" srcOrd="0" destOrd="0" presId="urn:microsoft.com/office/officeart/2005/8/layout/hierarchy6"/>
    <dgm:cxn modelId="{52D846D9-640C-4CF7-BBB0-7CC9B6349B8A}" type="presOf" srcId="{C4B6AC4A-623B-4B07-A344-596C75374C91}" destId="{2D3FD459-0F23-4A1C-9716-4A2DA061AFA8}" srcOrd="0" destOrd="0" presId="urn:microsoft.com/office/officeart/2005/8/layout/hierarchy6"/>
    <dgm:cxn modelId="{7165C426-6538-448B-823F-A7C8674BA13C}" type="presOf" srcId="{3BC50806-A3C0-4400-A6B6-FF46B41DAA4C}" destId="{2476B177-7126-4B98-80ED-B4E5B15A34BB}" srcOrd="0" destOrd="0" presId="urn:microsoft.com/office/officeart/2005/8/layout/hierarchy6"/>
    <dgm:cxn modelId="{FA1C18C7-31AC-4ED3-906B-E087642E7357}" type="presOf" srcId="{5348451E-C3D7-437C-AAAC-3B9B8A7BEF2C}" destId="{B91EB838-B70B-48E8-ACF8-9E5E3291E480}" srcOrd="0" destOrd="0" presId="urn:microsoft.com/office/officeart/2005/8/layout/hierarchy6"/>
    <dgm:cxn modelId="{156AFA61-9931-421B-A6AD-0BCE10F6208B}" type="presOf" srcId="{30EB6015-797D-4ABD-9D35-677E2A3BF1A9}" destId="{6D3B210B-4EAF-4221-B639-0E59A8941D71}" srcOrd="0" destOrd="0" presId="urn:microsoft.com/office/officeart/2005/8/layout/hierarchy6"/>
    <dgm:cxn modelId="{9337AE8F-C07A-4058-B292-0FF6C85B3099}" type="presOf" srcId="{4A5F06E8-0FFF-45CA-B6EA-0E7F755382BD}" destId="{F52AC725-2890-4BAA-AC80-71F2482493CF}" srcOrd="1" destOrd="0" presId="urn:microsoft.com/office/officeart/2005/8/layout/hierarchy6"/>
    <dgm:cxn modelId="{0BF6554A-03AF-4EC9-B995-06E9F3B6B052}" type="presOf" srcId="{557F3100-1252-4BF8-A411-8576BE25E948}" destId="{B1324FEF-6470-421F-9ABC-D651C865D2DD}" srcOrd="0" destOrd="0" presId="urn:microsoft.com/office/officeart/2005/8/layout/hierarchy6"/>
    <dgm:cxn modelId="{CF6BF8D5-0280-435F-8FF2-E1AF03F0BDB1}" type="presOf" srcId="{D5663C6B-31C3-4F53-ABD6-B51D960F3F7C}" destId="{55D02545-69DC-4915-B6D2-F9301A1509AD}" srcOrd="1" destOrd="0" presId="urn:microsoft.com/office/officeart/2005/8/layout/hierarchy6"/>
    <dgm:cxn modelId="{06194A9D-3730-4E6F-82CA-67878D138AC6}" srcId="{0B981604-0C1A-47D6-992B-F20B41C94EBC}" destId="{0841A2FE-D622-469F-80A2-1BE3557AA65C}" srcOrd="0" destOrd="0" parTransId="{2D3C53C9-9CD6-4638-B8FF-43D1BC4956E8}" sibTransId="{0991762A-BB37-48CF-9715-850C5E4002B1}"/>
    <dgm:cxn modelId="{F5BB44FF-9800-465D-8407-B6107BCD8E20}" type="presOf" srcId="{A1351385-B95F-4676-85E4-FF52990F9EC2}" destId="{9C810991-D9A2-4E15-A5BD-613F8234B676}" srcOrd="0" destOrd="0" presId="urn:microsoft.com/office/officeart/2005/8/layout/hierarchy6"/>
    <dgm:cxn modelId="{B67166F9-3A23-460B-B9A6-E18769E9560C}" type="presOf" srcId="{0B677A99-FF40-4E5B-A9B9-7A94769C1370}" destId="{597F8AF6-EAED-4F44-98AF-3D1077FB84A9}" srcOrd="0" destOrd="0" presId="urn:microsoft.com/office/officeart/2005/8/layout/hierarchy6"/>
    <dgm:cxn modelId="{E68116C6-3701-49CB-AE0C-823F8467F389}" type="presOf" srcId="{7D29CE74-7C80-4F36-91C3-CFF943FB8579}" destId="{4EA87880-C1CB-449D-A801-6C92EF1C6EFB}" srcOrd="0" destOrd="0" presId="urn:microsoft.com/office/officeart/2005/8/layout/hierarchy6"/>
    <dgm:cxn modelId="{BAE5A0B9-03DD-443B-BCE7-1CB1FB936687}" type="presOf" srcId="{4A5F06E8-0FFF-45CA-B6EA-0E7F755382BD}" destId="{DC465261-7924-476D-83BD-7628D338B040}" srcOrd="0" destOrd="0" presId="urn:microsoft.com/office/officeart/2005/8/layout/hierarchy6"/>
    <dgm:cxn modelId="{9726C7C6-3575-4F29-A9D5-3647AEBABC99}" srcId="{30EB6015-797D-4ABD-9D35-677E2A3BF1A9}" destId="{D16464CF-F711-4812-9425-044B8E416167}" srcOrd="0" destOrd="0" parTransId="{14469F38-A9C6-4B7B-B21F-F78D5F88E651}" sibTransId="{103F49D3-51B6-4EEE-AF35-439B1E9FF77F}"/>
    <dgm:cxn modelId="{8C1F5E6F-8762-40E1-A455-6B570966FF07}" type="presOf" srcId="{75372F3A-1FF7-4E88-87A7-772A92307549}" destId="{EA763EB6-A639-4B0D-83CE-B7880164E756}" srcOrd="0" destOrd="0" presId="urn:microsoft.com/office/officeart/2005/8/layout/hierarchy6"/>
    <dgm:cxn modelId="{418BD749-499C-4A16-9566-BFADA2148122}" type="presOf" srcId="{C02306A0-EE5C-4E0C-BAE3-90BEC28F705F}" destId="{4FBAE8FB-1794-4B54-AEAF-E8538334DE30}" srcOrd="0" destOrd="0" presId="urn:microsoft.com/office/officeart/2005/8/layout/hierarchy6"/>
    <dgm:cxn modelId="{F8CBE4A5-F9AC-4274-AD1D-75FC7043C000}" srcId="{93C5E6D3-6F95-43D3-9E93-C024029E753E}" destId="{A9950EDE-770D-4187-9ABC-3285953A8C19}" srcOrd="0" destOrd="0" parTransId="{75372F3A-1FF7-4E88-87A7-772A92307549}" sibTransId="{5A788EF1-9693-46BC-B871-9C2BFD7825CD}"/>
    <dgm:cxn modelId="{8CF190B8-1726-412B-AAF6-203FBA48190F}" type="presOf" srcId="{2D3C53C9-9CD6-4638-B8FF-43D1BC4956E8}" destId="{3A70E899-EBEC-415E-92FB-CB4E794101B2}" srcOrd="0" destOrd="0" presId="urn:microsoft.com/office/officeart/2005/8/layout/hierarchy6"/>
    <dgm:cxn modelId="{30744B7A-3D12-4E74-A5E0-192DC79689CA}" srcId="{C4B6AC4A-623B-4B07-A344-596C75374C91}" destId="{0B677A99-FF40-4E5B-A9B9-7A94769C1370}" srcOrd="4" destOrd="0" parTransId="{21C2C4A1-BCFC-4AE9-B866-A78C1D62C188}" sibTransId="{DC572643-5E92-4E35-8595-EE2565108442}"/>
    <dgm:cxn modelId="{C9D41953-4016-4B08-9DC5-9EA2ABE876EA}" type="presOf" srcId="{A3BCE5ED-C378-47CC-94A8-95C648EA815E}" destId="{81140B31-A21C-4D68-A094-83697643F3BD}" srcOrd="0" destOrd="0" presId="urn:microsoft.com/office/officeart/2005/8/layout/hierarchy6"/>
    <dgm:cxn modelId="{9D20BBE2-4ED2-4B57-BAC2-3468B0E12EE6}" type="presOf" srcId="{A969B7A0-BF2B-4C56-ACFC-31669896CA91}" destId="{36345C0E-2165-47CE-8919-91CA8AF0CF5E}" srcOrd="0" destOrd="0" presId="urn:microsoft.com/office/officeart/2005/8/layout/hierarchy6"/>
    <dgm:cxn modelId="{BE45603D-6851-4BA5-B6AA-69ECC2ADD500}" type="presOf" srcId="{D16464CF-F711-4812-9425-044B8E416167}" destId="{5C7AA235-6CFE-47B9-92C8-171F88DAD3C4}" srcOrd="0" destOrd="0" presId="urn:microsoft.com/office/officeart/2005/8/layout/hierarchy6"/>
    <dgm:cxn modelId="{F164738A-425A-4CBE-81BA-F9C405B45F86}" srcId="{93C5E6D3-6F95-43D3-9E93-C024029E753E}" destId="{3BC50806-A3C0-4400-A6B6-FF46B41DAA4C}" srcOrd="1" destOrd="0" parTransId="{A1351385-B95F-4676-85E4-FF52990F9EC2}" sibTransId="{6F2B49F2-95D0-4D8A-A5F0-7E1B97FBD761}"/>
    <dgm:cxn modelId="{6923C3C7-9DA8-4196-943A-65014EC0E4C4}" type="presOf" srcId="{D5663C6B-31C3-4F53-ABD6-B51D960F3F7C}" destId="{03F5E48F-8A82-40F2-9583-7C4064BA01D3}" srcOrd="0" destOrd="0" presId="urn:microsoft.com/office/officeart/2005/8/layout/hierarchy6"/>
    <dgm:cxn modelId="{DA9A5183-7060-4D43-9202-6E28C9B56B38}" type="presOf" srcId="{4EAD0805-6827-4FB5-BF20-6E803389E7D3}" destId="{D653D94F-23ED-455B-9E8F-02642F867873}" srcOrd="0" destOrd="0" presId="urn:microsoft.com/office/officeart/2005/8/layout/hierarchy6"/>
    <dgm:cxn modelId="{2B39EA19-77C6-406A-B9FD-3A8C0C2A3124}" srcId="{CB7C4051-8038-48CA-AEF6-659BCAFC44A7}" destId="{C02306A0-EE5C-4E0C-BAE3-90BEC28F705F}" srcOrd="0" destOrd="0" parTransId="{F9063377-3FDD-4BC6-92B3-928A686DA2AE}" sibTransId="{1ABDD094-A119-4F3F-91CD-9CB2333D9A29}"/>
    <dgm:cxn modelId="{A088026F-6C6D-43FB-8724-8E2BA3E86A6F}" type="presOf" srcId="{14469F38-A9C6-4B7B-B21F-F78D5F88E651}" destId="{BFE7C2F0-8067-4AD0-9E13-5536CAD7FE97}" srcOrd="0" destOrd="0" presId="urn:microsoft.com/office/officeart/2005/8/layout/hierarchy6"/>
    <dgm:cxn modelId="{ED868D03-6678-4D8A-926F-74F767EDA495}" srcId="{C4B6AC4A-623B-4B07-A344-596C75374C91}" destId="{D5663C6B-31C3-4F53-ABD6-B51D960F3F7C}" srcOrd="2" destOrd="0" parTransId="{4A147094-CB09-4F33-AB50-C8F8B9D6B2B4}" sibTransId="{887D3D2A-354E-416C-97A5-61FBFDFFEBBE}"/>
    <dgm:cxn modelId="{49A693E8-AD0E-4BD2-BA63-E54394FF38AD}" srcId="{C4B6AC4A-623B-4B07-A344-596C75374C91}" destId="{93C5E6D3-6F95-43D3-9E93-C024029E753E}" srcOrd="0" destOrd="0" parTransId="{466BC253-6848-4D80-846A-A2554F616B3B}" sibTransId="{E61F2927-47EF-4885-A0C9-16EA3A4AEB0D}"/>
    <dgm:cxn modelId="{86A091B5-5022-40BC-A70A-47C1E0095433}" type="presOf" srcId="{7D29CE74-7C80-4F36-91C3-CFF943FB8579}" destId="{362A27DD-BAFC-448F-8626-A975F5E9477E}" srcOrd="1" destOrd="0" presId="urn:microsoft.com/office/officeart/2005/8/layout/hierarchy6"/>
    <dgm:cxn modelId="{D65E1A61-0B13-4D3D-9B2C-6197CA682AFE}" type="presOf" srcId="{A9950EDE-770D-4187-9ABC-3285953A8C19}" destId="{835A1AEF-9DC1-4FD6-B856-221C860826D7}" srcOrd="0" destOrd="0" presId="urn:microsoft.com/office/officeart/2005/8/layout/hierarchy6"/>
    <dgm:cxn modelId="{4049818A-B0ED-400F-8C41-5AE3FA662D76}" type="presOf" srcId="{0B981604-0C1A-47D6-992B-F20B41C94EBC}" destId="{56B1B634-1FEB-4776-BE1F-32B23305C75A}" srcOrd="0" destOrd="0" presId="urn:microsoft.com/office/officeart/2005/8/layout/hierarchy6"/>
    <dgm:cxn modelId="{C07995CF-A99F-4699-A0CE-8EA72D94F68F}" type="presOf" srcId="{7D085650-0BCE-4802-BE3C-8E518D6EA660}" destId="{74D9A598-7763-4899-BF18-76F351C68849}" srcOrd="0" destOrd="0" presId="urn:microsoft.com/office/officeart/2005/8/layout/hierarchy6"/>
    <dgm:cxn modelId="{87C37630-1ED9-43AB-8901-BCAE0FCD8D95}" srcId="{4EAD0805-6827-4FB5-BF20-6E803389E7D3}" destId="{A969B7A0-BF2B-4C56-ACFC-31669896CA91}" srcOrd="0" destOrd="0" parTransId="{5348451E-C3D7-437C-AAAC-3B9B8A7BEF2C}" sibTransId="{71F39210-2D1E-4131-AA8E-A4E0B04DE0DE}"/>
    <dgm:cxn modelId="{322FFDF6-C647-44AB-81A7-252D188060CA}" type="presOf" srcId="{F9063377-3FDD-4BC6-92B3-928A686DA2AE}" destId="{4A932A21-9297-4247-B0E1-4D99A41C6131}" srcOrd="0" destOrd="0" presId="urn:microsoft.com/office/officeart/2005/8/layout/hierarchy6"/>
    <dgm:cxn modelId="{B10C7B83-F23F-4D32-BE20-D3C1222D6350}" srcId="{3BC50806-A3C0-4400-A6B6-FF46B41DAA4C}" destId="{4EAD0805-6827-4FB5-BF20-6E803389E7D3}" srcOrd="1" destOrd="0" parTransId="{557F3100-1252-4BF8-A411-8576BE25E948}" sibTransId="{D72D62D6-C3B2-46FD-90E8-0404BB4B6CD9}"/>
    <dgm:cxn modelId="{F54E8C5D-7D39-4C5F-9874-5AF24625427B}" type="presOf" srcId="{0D0D2120-9907-4FA6-A047-1EF6A6C3FCF0}" destId="{91529FA1-80E4-4D32-B59C-F4C81B7203E9}" srcOrd="0" destOrd="0" presId="urn:microsoft.com/office/officeart/2005/8/layout/hierarchy6"/>
    <dgm:cxn modelId="{AFB33B91-A3AF-453D-853D-67DF4F781B5D}" srcId="{3BC50806-A3C0-4400-A6B6-FF46B41DAA4C}" destId="{CB7C4051-8038-48CA-AEF6-659BCAFC44A7}" srcOrd="0" destOrd="0" parTransId="{0D0D2120-9907-4FA6-A047-1EF6A6C3FCF0}" sibTransId="{9D9BBA58-16AD-4A76-A47D-4FF4AD29C216}"/>
    <dgm:cxn modelId="{2652F837-0209-4E7A-93B1-59296319F73B}" type="presOf" srcId="{93C5E6D3-6F95-43D3-9E93-C024029E753E}" destId="{7BB96FAE-7F3F-4A5D-B61D-C14AADA10F4E}" srcOrd="0" destOrd="0" presId="urn:microsoft.com/office/officeart/2005/8/layout/hierarchy6"/>
    <dgm:cxn modelId="{BBC963B5-AE73-4D58-9048-2318FCC11962}" type="presOf" srcId="{CB7C4051-8038-48CA-AEF6-659BCAFC44A7}" destId="{B35EB546-B022-4D8E-A02E-4BDBEAF3F98E}" srcOrd="0" destOrd="0" presId="urn:microsoft.com/office/officeart/2005/8/layout/hierarchy6"/>
    <dgm:cxn modelId="{0D6A70DC-21B9-4FDD-AFB8-FE38AD646ECD}" srcId="{C4B6AC4A-623B-4B07-A344-596C75374C91}" destId="{4A5F06E8-0FFF-45CA-B6EA-0E7F755382BD}" srcOrd="1" destOrd="0" parTransId="{5ED76980-9BFE-4DF1-BAEF-94E42D7B6046}" sibTransId="{BAF162C5-46A9-4AB4-84F4-52F0383DFB15}"/>
    <dgm:cxn modelId="{1AE8C4C7-B15B-426C-80BA-ACCDB538AB24}" srcId="{A9950EDE-770D-4187-9ABC-3285953A8C19}" destId="{0B981604-0C1A-47D6-992B-F20B41C94EBC}" srcOrd="1" destOrd="0" parTransId="{7D085650-0BCE-4802-BE3C-8E518D6EA660}" sibTransId="{30FE4CFE-7760-4E9C-BD8C-35A3DEDEE3EF}"/>
    <dgm:cxn modelId="{048F65B0-6BCE-40ED-8658-6FEE04D21D79}" srcId="{A9950EDE-770D-4187-9ABC-3285953A8C19}" destId="{30EB6015-797D-4ABD-9D35-677E2A3BF1A9}" srcOrd="0" destOrd="0" parTransId="{A3BCE5ED-C378-47CC-94A8-95C648EA815E}" sibTransId="{E087AC46-67FB-4672-B948-16CCC23A34E1}"/>
    <dgm:cxn modelId="{3AB95AB3-A513-43CC-B681-8DBD25B9A881}" type="presOf" srcId="{0B677A99-FF40-4E5B-A9B9-7A94769C1370}" destId="{2A84169A-4B79-4087-9128-7E7C7A46145D}" srcOrd="1" destOrd="0" presId="urn:microsoft.com/office/officeart/2005/8/layout/hierarchy6"/>
    <dgm:cxn modelId="{C35657B0-7236-44FF-A2B4-3D165BEA294B}" srcId="{C4B6AC4A-623B-4B07-A344-596C75374C91}" destId="{7D29CE74-7C80-4F36-91C3-CFF943FB8579}" srcOrd="3" destOrd="0" parTransId="{79E50E66-7A23-4C09-A912-142A41D5A49B}" sibTransId="{DF81C3E1-7323-43F9-AEA4-8CCADE511A29}"/>
    <dgm:cxn modelId="{89DC3E0C-103E-48D8-A57F-BE40231DE4A2}" type="presParOf" srcId="{2D3FD459-0F23-4A1C-9716-4A2DA061AFA8}" destId="{4BAADC48-3E04-428B-B2B3-D2676BEB34AD}" srcOrd="0" destOrd="0" presId="urn:microsoft.com/office/officeart/2005/8/layout/hierarchy6"/>
    <dgm:cxn modelId="{65E4996A-9540-41D3-9340-083FB0FEDA9A}" type="presParOf" srcId="{4BAADC48-3E04-428B-B2B3-D2676BEB34AD}" destId="{2B4E264F-C900-469D-BE1C-CFC5C7D775A0}" srcOrd="0" destOrd="0" presId="urn:microsoft.com/office/officeart/2005/8/layout/hierarchy6"/>
    <dgm:cxn modelId="{F97D6563-AF6A-4B21-9772-14EAB1A4F11A}" type="presParOf" srcId="{4BAADC48-3E04-428B-B2B3-D2676BEB34AD}" destId="{78C782C1-9CC0-46CF-B237-45B38F5730D7}" srcOrd="1" destOrd="0" presId="urn:microsoft.com/office/officeart/2005/8/layout/hierarchy6"/>
    <dgm:cxn modelId="{1C40A2BD-3C7D-4AF2-AF16-A7A271C2478A}" type="presParOf" srcId="{78C782C1-9CC0-46CF-B237-45B38F5730D7}" destId="{B99FCE1E-D37B-43CE-940F-EB4CF3BB4D03}" srcOrd="0" destOrd="0" presId="urn:microsoft.com/office/officeart/2005/8/layout/hierarchy6"/>
    <dgm:cxn modelId="{9356A189-D9D1-48E4-AA86-4583DED89761}" type="presParOf" srcId="{B99FCE1E-D37B-43CE-940F-EB4CF3BB4D03}" destId="{7BB96FAE-7F3F-4A5D-B61D-C14AADA10F4E}" srcOrd="0" destOrd="0" presId="urn:microsoft.com/office/officeart/2005/8/layout/hierarchy6"/>
    <dgm:cxn modelId="{B7C22008-8E04-49A6-80CE-920C4AC99DD5}" type="presParOf" srcId="{B99FCE1E-D37B-43CE-940F-EB4CF3BB4D03}" destId="{F36D476C-E78F-44D5-B0AB-CBFAB84EE7EA}" srcOrd="1" destOrd="0" presId="urn:microsoft.com/office/officeart/2005/8/layout/hierarchy6"/>
    <dgm:cxn modelId="{A05B5AF6-F133-4C91-9A3C-87BBBE84B6D4}" type="presParOf" srcId="{F36D476C-E78F-44D5-B0AB-CBFAB84EE7EA}" destId="{EA763EB6-A639-4B0D-83CE-B7880164E756}" srcOrd="0" destOrd="0" presId="urn:microsoft.com/office/officeart/2005/8/layout/hierarchy6"/>
    <dgm:cxn modelId="{C3139B38-C99F-428C-8D91-C78B19D7D4E2}" type="presParOf" srcId="{F36D476C-E78F-44D5-B0AB-CBFAB84EE7EA}" destId="{0E2D6E56-4D79-4E63-8EDF-00E1AC1B5F8C}" srcOrd="1" destOrd="0" presId="urn:microsoft.com/office/officeart/2005/8/layout/hierarchy6"/>
    <dgm:cxn modelId="{39336E19-D21D-430E-8BC9-26A6D220B45F}" type="presParOf" srcId="{0E2D6E56-4D79-4E63-8EDF-00E1AC1B5F8C}" destId="{835A1AEF-9DC1-4FD6-B856-221C860826D7}" srcOrd="0" destOrd="0" presId="urn:microsoft.com/office/officeart/2005/8/layout/hierarchy6"/>
    <dgm:cxn modelId="{3F3E4127-2FA5-4B95-8D46-74A41502E412}" type="presParOf" srcId="{0E2D6E56-4D79-4E63-8EDF-00E1AC1B5F8C}" destId="{F43D92F1-C355-466E-86D7-DDD59FA482EF}" srcOrd="1" destOrd="0" presId="urn:microsoft.com/office/officeart/2005/8/layout/hierarchy6"/>
    <dgm:cxn modelId="{32E1AD4C-6798-46D0-823C-281DE1FC4EAD}" type="presParOf" srcId="{F43D92F1-C355-466E-86D7-DDD59FA482EF}" destId="{81140B31-A21C-4D68-A094-83697643F3BD}" srcOrd="0" destOrd="0" presId="urn:microsoft.com/office/officeart/2005/8/layout/hierarchy6"/>
    <dgm:cxn modelId="{38532A54-5D71-48C5-A684-A7B1FDC2631A}" type="presParOf" srcId="{F43D92F1-C355-466E-86D7-DDD59FA482EF}" destId="{0F4277BD-6181-437C-BEDE-BE5484EBB699}" srcOrd="1" destOrd="0" presId="urn:microsoft.com/office/officeart/2005/8/layout/hierarchy6"/>
    <dgm:cxn modelId="{38FA8353-A21A-484D-BC84-54ED915030A2}" type="presParOf" srcId="{0F4277BD-6181-437C-BEDE-BE5484EBB699}" destId="{6D3B210B-4EAF-4221-B639-0E59A8941D71}" srcOrd="0" destOrd="0" presId="urn:microsoft.com/office/officeart/2005/8/layout/hierarchy6"/>
    <dgm:cxn modelId="{5C27B7E7-8D74-4193-930F-5E126F04E7FE}" type="presParOf" srcId="{0F4277BD-6181-437C-BEDE-BE5484EBB699}" destId="{D46472D8-D245-43FC-B915-DCC055101454}" srcOrd="1" destOrd="0" presId="urn:microsoft.com/office/officeart/2005/8/layout/hierarchy6"/>
    <dgm:cxn modelId="{076E2528-2525-43E7-8CB9-8B48B6FF9154}" type="presParOf" srcId="{D46472D8-D245-43FC-B915-DCC055101454}" destId="{BFE7C2F0-8067-4AD0-9E13-5536CAD7FE97}" srcOrd="0" destOrd="0" presId="urn:microsoft.com/office/officeart/2005/8/layout/hierarchy6"/>
    <dgm:cxn modelId="{B72A5FED-EFA5-4B79-8AE7-560714AAF3C1}" type="presParOf" srcId="{D46472D8-D245-43FC-B915-DCC055101454}" destId="{22297491-F5F9-4C74-A53D-F61FB10E4F04}" srcOrd="1" destOrd="0" presId="urn:microsoft.com/office/officeart/2005/8/layout/hierarchy6"/>
    <dgm:cxn modelId="{7C5505F6-3163-4358-A0F1-99E585DC84EB}" type="presParOf" srcId="{22297491-F5F9-4C74-A53D-F61FB10E4F04}" destId="{5C7AA235-6CFE-47B9-92C8-171F88DAD3C4}" srcOrd="0" destOrd="0" presId="urn:microsoft.com/office/officeart/2005/8/layout/hierarchy6"/>
    <dgm:cxn modelId="{A96DBDB5-61F5-4EA0-B3F5-FF4FF1A4EE05}" type="presParOf" srcId="{22297491-F5F9-4C74-A53D-F61FB10E4F04}" destId="{3C13439A-7292-4011-AA18-E34FAF099385}" srcOrd="1" destOrd="0" presId="urn:microsoft.com/office/officeart/2005/8/layout/hierarchy6"/>
    <dgm:cxn modelId="{7C3772F0-7F16-4313-A765-FC3669DE5544}" type="presParOf" srcId="{F43D92F1-C355-466E-86D7-DDD59FA482EF}" destId="{74D9A598-7763-4899-BF18-76F351C68849}" srcOrd="2" destOrd="0" presId="urn:microsoft.com/office/officeart/2005/8/layout/hierarchy6"/>
    <dgm:cxn modelId="{5762B1F9-B36F-468D-A029-2105AD900F99}" type="presParOf" srcId="{F43D92F1-C355-466E-86D7-DDD59FA482EF}" destId="{3DBA0463-1FDE-4A2E-8039-45163BDA8279}" srcOrd="3" destOrd="0" presId="urn:microsoft.com/office/officeart/2005/8/layout/hierarchy6"/>
    <dgm:cxn modelId="{E688D11B-18A0-4C84-BB43-4B17C3DD5490}" type="presParOf" srcId="{3DBA0463-1FDE-4A2E-8039-45163BDA8279}" destId="{56B1B634-1FEB-4776-BE1F-32B23305C75A}" srcOrd="0" destOrd="0" presId="urn:microsoft.com/office/officeart/2005/8/layout/hierarchy6"/>
    <dgm:cxn modelId="{D6F3F4D9-E6BF-4B3F-93D8-E2BE9E69CAA4}" type="presParOf" srcId="{3DBA0463-1FDE-4A2E-8039-45163BDA8279}" destId="{7E1B4AF5-8CDB-461C-A9E4-4B69682F565B}" srcOrd="1" destOrd="0" presId="urn:microsoft.com/office/officeart/2005/8/layout/hierarchy6"/>
    <dgm:cxn modelId="{CB1A9126-171B-4C14-888E-9EDBBB7C15F3}" type="presParOf" srcId="{7E1B4AF5-8CDB-461C-A9E4-4B69682F565B}" destId="{3A70E899-EBEC-415E-92FB-CB4E794101B2}" srcOrd="0" destOrd="0" presId="urn:microsoft.com/office/officeart/2005/8/layout/hierarchy6"/>
    <dgm:cxn modelId="{FF326B0F-8AEE-43FE-8625-46ACE1DC69A6}" type="presParOf" srcId="{7E1B4AF5-8CDB-461C-A9E4-4B69682F565B}" destId="{E2A4533A-5ED6-4F78-9F27-786B370FE3C4}" srcOrd="1" destOrd="0" presId="urn:microsoft.com/office/officeart/2005/8/layout/hierarchy6"/>
    <dgm:cxn modelId="{597B41BD-883F-4695-BAB2-B018F0DF039D}" type="presParOf" srcId="{E2A4533A-5ED6-4F78-9F27-786B370FE3C4}" destId="{0D1AFE40-9AE2-41A1-A92B-8AB0ABC6B3EB}" srcOrd="0" destOrd="0" presId="urn:microsoft.com/office/officeart/2005/8/layout/hierarchy6"/>
    <dgm:cxn modelId="{9EF53E25-E365-438E-B1C8-1422D24E3DBC}" type="presParOf" srcId="{E2A4533A-5ED6-4F78-9F27-786B370FE3C4}" destId="{44F70753-B506-4883-A586-FA48A65B48E8}" srcOrd="1" destOrd="0" presId="urn:microsoft.com/office/officeart/2005/8/layout/hierarchy6"/>
    <dgm:cxn modelId="{AC71DB35-D66B-40EF-B903-C0C030B18FFE}" type="presParOf" srcId="{F36D476C-E78F-44D5-B0AB-CBFAB84EE7EA}" destId="{9C810991-D9A2-4E15-A5BD-613F8234B676}" srcOrd="2" destOrd="0" presId="urn:microsoft.com/office/officeart/2005/8/layout/hierarchy6"/>
    <dgm:cxn modelId="{443CA31E-C4BA-41E8-A561-3FEAAC3C0C9B}" type="presParOf" srcId="{F36D476C-E78F-44D5-B0AB-CBFAB84EE7EA}" destId="{6EEB0D9B-A850-4407-B2AB-9DA89ED53473}" srcOrd="3" destOrd="0" presId="urn:microsoft.com/office/officeart/2005/8/layout/hierarchy6"/>
    <dgm:cxn modelId="{AEAD180D-3597-4044-990C-69D2834085AF}" type="presParOf" srcId="{6EEB0D9B-A850-4407-B2AB-9DA89ED53473}" destId="{2476B177-7126-4B98-80ED-B4E5B15A34BB}" srcOrd="0" destOrd="0" presId="urn:microsoft.com/office/officeart/2005/8/layout/hierarchy6"/>
    <dgm:cxn modelId="{ABDB4122-67D9-4714-94FB-E90E2CF9CD96}" type="presParOf" srcId="{6EEB0D9B-A850-4407-B2AB-9DA89ED53473}" destId="{01DA9C6F-96B9-4162-9CA8-B80E9A6CD155}" srcOrd="1" destOrd="0" presId="urn:microsoft.com/office/officeart/2005/8/layout/hierarchy6"/>
    <dgm:cxn modelId="{8BA8611D-6958-4EBA-9861-35BC502E3286}" type="presParOf" srcId="{01DA9C6F-96B9-4162-9CA8-B80E9A6CD155}" destId="{91529FA1-80E4-4D32-B59C-F4C81B7203E9}" srcOrd="0" destOrd="0" presId="urn:microsoft.com/office/officeart/2005/8/layout/hierarchy6"/>
    <dgm:cxn modelId="{FB83C1C6-CC58-45B4-9751-51E04BDD020D}" type="presParOf" srcId="{01DA9C6F-96B9-4162-9CA8-B80E9A6CD155}" destId="{688CC30F-809D-4035-BA4C-B811CD8B2052}" srcOrd="1" destOrd="0" presId="urn:microsoft.com/office/officeart/2005/8/layout/hierarchy6"/>
    <dgm:cxn modelId="{8998E95B-FBC1-4060-AF78-47A77B43E016}" type="presParOf" srcId="{688CC30F-809D-4035-BA4C-B811CD8B2052}" destId="{B35EB546-B022-4D8E-A02E-4BDBEAF3F98E}" srcOrd="0" destOrd="0" presId="urn:microsoft.com/office/officeart/2005/8/layout/hierarchy6"/>
    <dgm:cxn modelId="{8E556FAB-0AC7-49B3-8AC3-178522413DAD}" type="presParOf" srcId="{688CC30F-809D-4035-BA4C-B811CD8B2052}" destId="{A53A8C23-061F-4B77-AB05-F9CB6F7362A9}" srcOrd="1" destOrd="0" presId="urn:microsoft.com/office/officeart/2005/8/layout/hierarchy6"/>
    <dgm:cxn modelId="{940E6400-5B2F-4607-A442-6DA8C0A03CBC}" type="presParOf" srcId="{A53A8C23-061F-4B77-AB05-F9CB6F7362A9}" destId="{4A932A21-9297-4247-B0E1-4D99A41C6131}" srcOrd="0" destOrd="0" presId="urn:microsoft.com/office/officeart/2005/8/layout/hierarchy6"/>
    <dgm:cxn modelId="{F1DF3B37-1366-4AE7-9CB7-522D150D5500}" type="presParOf" srcId="{A53A8C23-061F-4B77-AB05-F9CB6F7362A9}" destId="{5405066E-8CCD-46AD-BF8A-8C9920E6874B}" srcOrd="1" destOrd="0" presId="urn:microsoft.com/office/officeart/2005/8/layout/hierarchy6"/>
    <dgm:cxn modelId="{AE754A37-C619-4D68-B28D-1E5B628E63EF}" type="presParOf" srcId="{5405066E-8CCD-46AD-BF8A-8C9920E6874B}" destId="{4FBAE8FB-1794-4B54-AEAF-E8538334DE30}" srcOrd="0" destOrd="0" presId="urn:microsoft.com/office/officeart/2005/8/layout/hierarchy6"/>
    <dgm:cxn modelId="{D56DF6DF-43D6-439B-8FC9-56AD4A0C18BF}" type="presParOf" srcId="{5405066E-8CCD-46AD-BF8A-8C9920E6874B}" destId="{042C4FE2-16A8-4347-9E87-677615EBA35D}" srcOrd="1" destOrd="0" presId="urn:microsoft.com/office/officeart/2005/8/layout/hierarchy6"/>
    <dgm:cxn modelId="{890EC7DC-6F7B-4E4D-B276-C9E82A0A846C}" type="presParOf" srcId="{01DA9C6F-96B9-4162-9CA8-B80E9A6CD155}" destId="{B1324FEF-6470-421F-9ABC-D651C865D2DD}" srcOrd="2" destOrd="0" presId="urn:microsoft.com/office/officeart/2005/8/layout/hierarchy6"/>
    <dgm:cxn modelId="{1916C07D-1A9B-4C3C-A4BA-8B421411A748}" type="presParOf" srcId="{01DA9C6F-96B9-4162-9CA8-B80E9A6CD155}" destId="{772FAAA6-256B-4779-80F8-435AC0DBD4BB}" srcOrd="3" destOrd="0" presId="urn:microsoft.com/office/officeart/2005/8/layout/hierarchy6"/>
    <dgm:cxn modelId="{35FB3D34-CCF3-4403-9EE1-E21915B5249E}" type="presParOf" srcId="{772FAAA6-256B-4779-80F8-435AC0DBD4BB}" destId="{D653D94F-23ED-455B-9E8F-02642F867873}" srcOrd="0" destOrd="0" presId="urn:microsoft.com/office/officeart/2005/8/layout/hierarchy6"/>
    <dgm:cxn modelId="{E51EE71C-495C-42A0-A16E-643A62F54B92}" type="presParOf" srcId="{772FAAA6-256B-4779-80F8-435AC0DBD4BB}" destId="{87C3AAE5-DFAF-41A8-B5A8-9BF7FA1038ED}" srcOrd="1" destOrd="0" presId="urn:microsoft.com/office/officeart/2005/8/layout/hierarchy6"/>
    <dgm:cxn modelId="{24C927D1-ACD3-4649-85F4-7D73B065AF4B}" type="presParOf" srcId="{87C3AAE5-DFAF-41A8-B5A8-9BF7FA1038ED}" destId="{B91EB838-B70B-48E8-ACF8-9E5E3291E480}" srcOrd="0" destOrd="0" presId="urn:microsoft.com/office/officeart/2005/8/layout/hierarchy6"/>
    <dgm:cxn modelId="{86B37492-EF0E-41C7-B128-46349A2FB15C}" type="presParOf" srcId="{87C3AAE5-DFAF-41A8-B5A8-9BF7FA1038ED}" destId="{C686E42D-1954-4B49-BFDB-73A35AD30A2D}" srcOrd="1" destOrd="0" presId="urn:microsoft.com/office/officeart/2005/8/layout/hierarchy6"/>
    <dgm:cxn modelId="{46A6CC93-E43A-496C-AEC3-545B763E5BD1}" type="presParOf" srcId="{C686E42D-1954-4B49-BFDB-73A35AD30A2D}" destId="{36345C0E-2165-47CE-8919-91CA8AF0CF5E}" srcOrd="0" destOrd="0" presId="urn:microsoft.com/office/officeart/2005/8/layout/hierarchy6"/>
    <dgm:cxn modelId="{7F3C7516-37A8-4313-AA22-30FEBD38A401}" type="presParOf" srcId="{C686E42D-1954-4B49-BFDB-73A35AD30A2D}" destId="{433C090A-6BB4-41DA-9579-A77E5A1CA1B7}" srcOrd="1" destOrd="0" presId="urn:microsoft.com/office/officeart/2005/8/layout/hierarchy6"/>
    <dgm:cxn modelId="{D9312DF3-C011-4438-91FA-5C493327EA0E}" type="presParOf" srcId="{2D3FD459-0F23-4A1C-9716-4A2DA061AFA8}" destId="{130A98D8-729A-4E99-A870-58E26430255B}" srcOrd="1" destOrd="0" presId="urn:microsoft.com/office/officeart/2005/8/layout/hierarchy6"/>
    <dgm:cxn modelId="{A21B8496-81DD-41B7-B5D1-99FF99554CA8}" type="presParOf" srcId="{130A98D8-729A-4E99-A870-58E26430255B}" destId="{6BC22FD9-F730-4A20-96B8-3AAF78B5DACE}" srcOrd="0" destOrd="0" presId="urn:microsoft.com/office/officeart/2005/8/layout/hierarchy6"/>
    <dgm:cxn modelId="{87289FA0-C2E7-42C0-9BAD-DB817FDECAA0}" type="presParOf" srcId="{6BC22FD9-F730-4A20-96B8-3AAF78B5DACE}" destId="{DC465261-7924-476D-83BD-7628D338B040}" srcOrd="0" destOrd="0" presId="urn:microsoft.com/office/officeart/2005/8/layout/hierarchy6"/>
    <dgm:cxn modelId="{679C737E-79AC-421A-B959-E6BF1A161288}" type="presParOf" srcId="{6BC22FD9-F730-4A20-96B8-3AAF78B5DACE}" destId="{F52AC725-2890-4BAA-AC80-71F2482493CF}" srcOrd="1" destOrd="0" presId="urn:microsoft.com/office/officeart/2005/8/layout/hierarchy6"/>
    <dgm:cxn modelId="{BE70B040-26AE-471A-A106-68050CA7200D}" type="presParOf" srcId="{130A98D8-729A-4E99-A870-58E26430255B}" destId="{854F04BF-4EC1-4F6F-8992-9D4C8A1BCFB1}" srcOrd="1" destOrd="0" presId="urn:microsoft.com/office/officeart/2005/8/layout/hierarchy6"/>
    <dgm:cxn modelId="{905408E4-DFC1-4BE6-BE70-3F4219EB0C84}" type="presParOf" srcId="{854F04BF-4EC1-4F6F-8992-9D4C8A1BCFB1}" destId="{C633DA7F-53D4-4AC6-8C0C-25A9E36253C8}" srcOrd="0" destOrd="0" presId="urn:microsoft.com/office/officeart/2005/8/layout/hierarchy6"/>
    <dgm:cxn modelId="{723A1165-1E9B-484C-A985-3469C1DA5156}" type="presParOf" srcId="{130A98D8-729A-4E99-A870-58E26430255B}" destId="{97082443-A372-4BD8-8FE7-4DFC09467FDB}" srcOrd="2" destOrd="0" presId="urn:microsoft.com/office/officeart/2005/8/layout/hierarchy6"/>
    <dgm:cxn modelId="{187FF863-F7DD-483D-8A7A-6A938D156EA5}" type="presParOf" srcId="{97082443-A372-4BD8-8FE7-4DFC09467FDB}" destId="{03F5E48F-8A82-40F2-9583-7C4064BA01D3}" srcOrd="0" destOrd="0" presId="urn:microsoft.com/office/officeart/2005/8/layout/hierarchy6"/>
    <dgm:cxn modelId="{92ACE847-AE15-45DB-85BA-CC6E43073198}" type="presParOf" srcId="{97082443-A372-4BD8-8FE7-4DFC09467FDB}" destId="{55D02545-69DC-4915-B6D2-F9301A1509AD}" srcOrd="1" destOrd="0" presId="urn:microsoft.com/office/officeart/2005/8/layout/hierarchy6"/>
    <dgm:cxn modelId="{6176DDB4-774A-4830-9A2A-A62C77107EF0}" type="presParOf" srcId="{130A98D8-729A-4E99-A870-58E26430255B}" destId="{33F975D8-BB7B-42E0-828F-9B6AAE354A76}" srcOrd="3" destOrd="0" presId="urn:microsoft.com/office/officeart/2005/8/layout/hierarchy6"/>
    <dgm:cxn modelId="{B2E68239-3F60-42DD-B318-6580D48447DD}" type="presParOf" srcId="{33F975D8-BB7B-42E0-828F-9B6AAE354A76}" destId="{195ED2CE-3A0E-46EC-A959-5ADB3CAE6FBC}" srcOrd="0" destOrd="0" presId="urn:microsoft.com/office/officeart/2005/8/layout/hierarchy6"/>
    <dgm:cxn modelId="{6659683D-1E8C-4159-B898-A05D56695777}" type="presParOf" srcId="{130A98D8-729A-4E99-A870-58E26430255B}" destId="{F064E6F1-D3E8-491E-B5F6-847D9F99413B}" srcOrd="4" destOrd="0" presId="urn:microsoft.com/office/officeart/2005/8/layout/hierarchy6"/>
    <dgm:cxn modelId="{ADD6F1EB-5555-4360-9C0A-941D315F495D}" type="presParOf" srcId="{F064E6F1-D3E8-491E-B5F6-847D9F99413B}" destId="{4EA87880-C1CB-449D-A801-6C92EF1C6EFB}" srcOrd="0" destOrd="0" presId="urn:microsoft.com/office/officeart/2005/8/layout/hierarchy6"/>
    <dgm:cxn modelId="{DE7ABB48-8C84-4400-B204-802BFE9E53BC}" type="presParOf" srcId="{F064E6F1-D3E8-491E-B5F6-847D9F99413B}" destId="{362A27DD-BAFC-448F-8626-A975F5E9477E}" srcOrd="1" destOrd="0" presId="urn:microsoft.com/office/officeart/2005/8/layout/hierarchy6"/>
    <dgm:cxn modelId="{46057972-A989-4364-93EE-96593189CBE9}" type="presParOf" srcId="{130A98D8-729A-4E99-A870-58E26430255B}" destId="{36452A45-70E7-4E2B-A9E8-6AC35679411C}" srcOrd="5" destOrd="0" presId="urn:microsoft.com/office/officeart/2005/8/layout/hierarchy6"/>
    <dgm:cxn modelId="{2BD282B3-EF64-4A57-AE16-20521442C377}" type="presParOf" srcId="{36452A45-70E7-4E2B-A9E8-6AC35679411C}" destId="{76D1BF53-7A27-474B-947B-2BC0F6420642}" srcOrd="0" destOrd="0" presId="urn:microsoft.com/office/officeart/2005/8/layout/hierarchy6"/>
    <dgm:cxn modelId="{7DFA4A67-DD33-4483-98BD-5E8D6A35BBD0}" type="presParOf" srcId="{130A98D8-729A-4E99-A870-58E26430255B}" destId="{6D1852E6-6C75-472B-A50C-58617114D20A}" srcOrd="6" destOrd="0" presId="urn:microsoft.com/office/officeart/2005/8/layout/hierarchy6"/>
    <dgm:cxn modelId="{1EE2B1A0-A08C-443A-9DC4-2C81137CF24B}" type="presParOf" srcId="{6D1852E6-6C75-472B-A50C-58617114D20A}" destId="{597F8AF6-EAED-4F44-98AF-3D1077FB84A9}" srcOrd="0" destOrd="0" presId="urn:microsoft.com/office/officeart/2005/8/layout/hierarchy6"/>
    <dgm:cxn modelId="{E2D359FC-9FB5-4965-BDEF-B5D297E61EE5}" type="presParOf" srcId="{6D1852E6-6C75-472B-A50C-58617114D20A}" destId="{2A84169A-4B79-4087-9128-7E7C7A46145D}"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ACBE0E-1D6D-4377-B734-DCF7722565D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C739EE9-5529-4DAA-8F2C-366A5591B789}">
      <dgm:prSet phldrT="[Text]"/>
      <dgm:spPr/>
      <dgm:t>
        <a:bodyPr/>
        <a:lstStyle/>
        <a:p>
          <a:r>
            <a:rPr lang="en-US" smtClean="0"/>
            <a:t>Block chain and bit coin</a:t>
          </a:r>
          <a:endParaRPr lang="en-US" dirty="0"/>
        </a:p>
      </dgm:t>
    </dgm:pt>
    <dgm:pt modelId="{11DC25FF-56D4-4850-8140-4A7C9FEE623C}" type="parTrans" cxnId="{EE963640-BD75-4757-B6A3-B95203491D46}">
      <dgm:prSet/>
      <dgm:spPr/>
      <dgm:t>
        <a:bodyPr/>
        <a:lstStyle/>
        <a:p>
          <a:endParaRPr lang="en-US"/>
        </a:p>
      </dgm:t>
    </dgm:pt>
    <dgm:pt modelId="{B2931D95-8D18-4D8D-BAAA-9CF7CF03BD32}" type="sibTrans" cxnId="{EE963640-BD75-4757-B6A3-B95203491D46}">
      <dgm:prSet/>
      <dgm:spPr/>
      <dgm:t>
        <a:bodyPr/>
        <a:lstStyle/>
        <a:p>
          <a:endParaRPr lang="en-US"/>
        </a:p>
      </dgm:t>
    </dgm:pt>
    <dgm:pt modelId="{01548382-DFB8-45F9-9FD3-4BA657BFECDC}">
      <dgm:prSet/>
      <dgm:spPr/>
      <dgm:t>
        <a:bodyPr/>
        <a:lstStyle/>
        <a:p>
          <a:r>
            <a:rPr lang="en-US" smtClean="0"/>
            <a:t>Robot Advisors</a:t>
          </a:r>
          <a:endParaRPr lang="en-US" dirty="0" smtClean="0"/>
        </a:p>
      </dgm:t>
    </dgm:pt>
    <dgm:pt modelId="{B64DF703-144F-4653-9EA1-985DA517326B}" type="parTrans" cxnId="{4CDBD174-3ECC-4F3B-8DC6-C42B87FAA215}">
      <dgm:prSet/>
      <dgm:spPr/>
      <dgm:t>
        <a:bodyPr/>
        <a:lstStyle/>
        <a:p>
          <a:endParaRPr lang="en-US"/>
        </a:p>
      </dgm:t>
    </dgm:pt>
    <dgm:pt modelId="{DF19EBA1-ACDD-4D24-AFFD-ED97BFFCEA94}" type="sibTrans" cxnId="{4CDBD174-3ECC-4F3B-8DC6-C42B87FAA215}">
      <dgm:prSet/>
      <dgm:spPr/>
      <dgm:t>
        <a:bodyPr/>
        <a:lstStyle/>
        <a:p>
          <a:endParaRPr lang="en-US"/>
        </a:p>
      </dgm:t>
    </dgm:pt>
    <dgm:pt modelId="{6CB39F59-E48C-40AA-B067-A2060C63FB67}">
      <dgm:prSet/>
      <dgm:spPr/>
      <dgm:t>
        <a:bodyPr/>
        <a:lstStyle/>
        <a:p>
          <a:r>
            <a:rPr lang="en-US" smtClean="0"/>
            <a:t>Peer to Peer Lending &amp; investing</a:t>
          </a:r>
          <a:endParaRPr lang="en-US" dirty="0" smtClean="0"/>
        </a:p>
      </dgm:t>
    </dgm:pt>
    <dgm:pt modelId="{189D9E66-E1A7-497F-9981-0376D906D4AC}" type="parTrans" cxnId="{A3EC7E42-CDE1-40FB-B4C9-1C1F5D9E02D8}">
      <dgm:prSet/>
      <dgm:spPr/>
      <dgm:t>
        <a:bodyPr/>
        <a:lstStyle/>
        <a:p>
          <a:endParaRPr lang="en-US"/>
        </a:p>
      </dgm:t>
    </dgm:pt>
    <dgm:pt modelId="{724581EC-014A-4186-8A5A-2AB96F17CDF5}" type="sibTrans" cxnId="{A3EC7E42-CDE1-40FB-B4C9-1C1F5D9E02D8}">
      <dgm:prSet/>
      <dgm:spPr/>
      <dgm:t>
        <a:bodyPr/>
        <a:lstStyle/>
        <a:p>
          <a:endParaRPr lang="en-US"/>
        </a:p>
      </dgm:t>
    </dgm:pt>
    <dgm:pt modelId="{3300C918-19A5-4EA5-A6D8-6EBAB8CB4B64}">
      <dgm:prSet/>
      <dgm:spPr/>
      <dgm:t>
        <a:bodyPr/>
        <a:lstStyle/>
        <a:p>
          <a:r>
            <a:rPr lang="en-US" dirty="0" smtClean="0"/>
            <a:t>Crowdfunding</a:t>
          </a:r>
        </a:p>
      </dgm:t>
    </dgm:pt>
    <dgm:pt modelId="{D15CA626-2B1F-46B2-A260-8D1DE68C117B}" type="parTrans" cxnId="{6389DACF-DD6B-4E9F-8440-C456E2D685DB}">
      <dgm:prSet/>
      <dgm:spPr/>
      <dgm:t>
        <a:bodyPr/>
        <a:lstStyle/>
        <a:p>
          <a:endParaRPr lang="en-US"/>
        </a:p>
      </dgm:t>
    </dgm:pt>
    <dgm:pt modelId="{F293A64C-470F-4E38-BD3A-558F9F926121}" type="sibTrans" cxnId="{6389DACF-DD6B-4E9F-8440-C456E2D685DB}">
      <dgm:prSet/>
      <dgm:spPr/>
      <dgm:t>
        <a:bodyPr/>
        <a:lstStyle/>
        <a:p>
          <a:endParaRPr lang="en-US"/>
        </a:p>
      </dgm:t>
    </dgm:pt>
    <dgm:pt modelId="{27CF07BF-0263-4A31-942C-77E2C0B610CA}">
      <dgm:prSet/>
      <dgm:spPr/>
      <dgm:t>
        <a:bodyPr/>
        <a:lstStyle/>
        <a:p>
          <a:r>
            <a:rPr lang="en-US" smtClean="0"/>
            <a:t>Social Media </a:t>
          </a:r>
          <a:endParaRPr lang="en-US" dirty="0" smtClean="0"/>
        </a:p>
      </dgm:t>
    </dgm:pt>
    <dgm:pt modelId="{86722ADE-70E6-49B8-8B71-F6F23EC562EA}" type="parTrans" cxnId="{A31285C5-49B1-4ECD-B996-31BC8AAD52B1}">
      <dgm:prSet/>
      <dgm:spPr/>
      <dgm:t>
        <a:bodyPr/>
        <a:lstStyle/>
        <a:p>
          <a:endParaRPr lang="en-US"/>
        </a:p>
      </dgm:t>
    </dgm:pt>
    <dgm:pt modelId="{5EA69424-2A32-476B-B7FC-4FD7B76B2107}" type="sibTrans" cxnId="{A31285C5-49B1-4ECD-B996-31BC8AAD52B1}">
      <dgm:prSet/>
      <dgm:spPr/>
      <dgm:t>
        <a:bodyPr/>
        <a:lstStyle/>
        <a:p>
          <a:endParaRPr lang="en-US"/>
        </a:p>
      </dgm:t>
    </dgm:pt>
    <dgm:pt modelId="{F2A6E150-BE84-4F76-A9C8-B7EE7E67AF51}">
      <dgm:prSet/>
      <dgm:spPr/>
      <dgm:t>
        <a:bodyPr/>
        <a:lstStyle/>
        <a:p>
          <a:r>
            <a:rPr lang="en-US" smtClean="0"/>
            <a:t>Algorithmic &amp; High Frequency Trading</a:t>
          </a:r>
          <a:endParaRPr lang="en-US" dirty="0" smtClean="0"/>
        </a:p>
      </dgm:t>
    </dgm:pt>
    <dgm:pt modelId="{F46AD4D9-68EB-41C2-8AEF-0A7F500F3E27}" type="parTrans" cxnId="{3DA1A53A-78C5-4C12-A208-CEF8DCE51C72}">
      <dgm:prSet/>
      <dgm:spPr/>
      <dgm:t>
        <a:bodyPr/>
        <a:lstStyle/>
        <a:p>
          <a:endParaRPr lang="en-US"/>
        </a:p>
      </dgm:t>
    </dgm:pt>
    <dgm:pt modelId="{51CA9A6F-0569-46E9-BF0D-4087259895A7}" type="sibTrans" cxnId="{3DA1A53A-78C5-4C12-A208-CEF8DCE51C72}">
      <dgm:prSet/>
      <dgm:spPr/>
      <dgm:t>
        <a:bodyPr/>
        <a:lstStyle/>
        <a:p>
          <a:endParaRPr lang="en-US"/>
        </a:p>
      </dgm:t>
    </dgm:pt>
    <dgm:pt modelId="{F550707D-3F58-4351-A4D6-4F645FBA0CA4}" type="pres">
      <dgm:prSet presAssocID="{DFACBE0E-1D6D-4377-B734-DCF7722565DD}" presName="Name0" presStyleCnt="0">
        <dgm:presLayoutVars>
          <dgm:chMax val="7"/>
          <dgm:chPref val="7"/>
          <dgm:dir/>
        </dgm:presLayoutVars>
      </dgm:prSet>
      <dgm:spPr/>
      <dgm:t>
        <a:bodyPr/>
        <a:lstStyle/>
        <a:p>
          <a:endParaRPr lang="en-US"/>
        </a:p>
      </dgm:t>
    </dgm:pt>
    <dgm:pt modelId="{CA56BD30-CD5E-4916-982A-39552319BC95}" type="pres">
      <dgm:prSet presAssocID="{DFACBE0E-1D6D-4377-B734-DCF7722565DD}" presName="Name1" presStyleCnt="0"/>
      <dgm:spPr/>
    </dgm:pt>
    <dgm:pt modelId="{BEF68681-64FD-4007-8070-00368E58EF55}" type="pres">
      <dgm:prSet presAssocID="{DFACBE0E-1D6D-4377-B734-DCF7722565DD}" presName="cycle" presStyleCnt="0"/>
      <dgm:spPr/>
    </dgm:pt>
    <dgm:pt modelId="{B2D39C5D-39FB-4BE6-809F-C3FBD4B46257}" type="pres">
      <dgm:prSet presAssocID="{DFACBE0E-1D6D-4377-B734-DCF7722565DD}" presName="srcNode" presStyleLbl="node1" presStyleIdx="0" presStyleCnt="6"/>
      <dgm:spPr/>
    </dgm:pt>
    <dgm:pt modelId="{5077BD84-EE94-4E73-AB66-A8D0DCCF45C3}" type="pres">
      <dgm:prSet presAssocID="{DFACBE0E-1D6D-4377-B734-DCF7722565DD}" presName="conn" presStyleLbl="parChTrans1D2" presStyleIdx="0" presStyleCnt="1"/>
      <dgm:spPr/>
      <dgm:t>
        <a:bodyPr/>
        <a:lstStyle/>
        <a:p>
          <a:endParaRPr lang="en-US"/>
        </a:p>
      </dgm:t>
    </dgm:pt>
    <dgm:pt modelId="{E3EC5FB1-9CE4-4277-B7B7-CFAEE1FF4728}" type="pres">
      <dgm:prSet presAssocID="{DFACBE0E-1D6D-4377-B734-DCF7722565DD}" presName="extraNode" presStyleLbl="node1" presStyleIdx="0" presStyleCnt="6"/>
      <dgm:spPr/>
    </dgm:pt>
    <dgm:pt modelId="{343B5314-8DC3-4A38-94BD-4CEBF345563C}" type="pres">
      <dgm:prSet presAssocID="{DFACBE0E-1D6D-4377-B734-DCF7722565DD}" presName="dstNode" presStyleLbl="node1" presStyleIdx="0" presStyleCnt="6"/>
      <dgm:spPr/>
    </dgm:pt>
    <dgm:pt modelId="{FAD4B0AF-619D-4CE4-B4EB-2DA73D3FBC2E}" type="pres">
      <dgm:prSet presAssocID="{5C739EE9-5529-4DAA-8F2C-366A5591B789}" presName="text_1" presStyleLbl="node1" presStyleIdx="0" presStyleCnt="6">
        <dgm:presLayoutVars>
          <dgm:bulletEnabled val="1"/>
        </dgm:presLayoutVars>
      </dgm:prSet>
      <dgm:spPr/>
      <dgm:t>
        <a:bodyPr/>
        <a:lstStyle/>
        <a:p>
          <a:endParaRPr lang="en-US"/>
        </a:p>
      </dgm:t>
    </dgm:pt>
    <dgm:pt modelId="{570330E9-4A3B-46FC-B124-9213CFAFB6EB}" type="pres">
      <dgm:prSet presAssocID="{5C739EE9-5529-4DAA-8F2C-366A5591B789}" presName="accent_1" presStyleCnt="0"/>
      <dgm:spPr/>
    </dgm:pt>
    <dgm:pt modelId="{A3BDC04D-9437-4F7A-97DF-184F732EC082}" type="pres">
      <dgm:prSet presAssocID="{5C739EE9-5529-4DAA-8F2C-366A5591B789}" presName="accentRepeatNode" presStyleLbl="solidFgAcc1" presStyleIdx="0" presStyleCnt="6"/>
      <dgm:spPr/>
    </dgm:pt>
    <dgm:pt modelId="{8EC89D12-3D97-4D72-969D-94F4F4146553}" type="pres">
      <dgm:prSet presAssocID="{01548382-DFB8-45F9-9FD3-4BA657BFECDC}" presName="text_2" presStyleLbl="node1" presStyleIdx="1" presStyleCnt="6">
        <dgm:presLayoutVars>
          <dgm:bulletEnabled val="1"/>
        </dgm:presLayoutVars>
      </dgm:prSet>
      <dgm:spPr/>
      <dgm:t>
        <a:bodyPr/>
        <a:lstStyle/>
        <a:p>
          <a:endParaRPr lang="en-US"/>
        </a:p>
      </dgm:t>
    </dgm:pt>
    <dgm:pt modelId="{3E7CF9FE-7C14-4252-B66E-512E51A276D7}" type="pres">
      <dgm:prSet presAssocID="{01548382-DFB8-45F9-9FD3-4BA657BFECDC}" presName="accent_2" presStyleCnt="0"/>
      <dgm:spPr/>
    </dgm:pt>
    <dgm:pt modelId="{501CA460-A323-4EF1-A842-C3DCFB22F22D}" type="pres">
      <dgm:prSet presAssocID="{01548382-DFB8-45F9-9FD3-4BA657BFECDC}" presName="accentRepeatNode" presStyleLbl="solidFgAcc1" presStyleIdx="1" presStyleCnt="6"/>
      <dgm:spPr/>
    </dgm:pt>
    <dgm:pt modelId="{D16BAE03-B2BF-4175-9832-BABCAD6C20CB}" type="pres">
      <dgm:prSet presAssocID="{6CB39F59-E48C-40AA-B067-A2060C63FB67}" presName="text_3" presStyleLbl="node1" presStyleIdx="2" presStyleCnt="6">
        <dgm:presLayoutVars>
          <dgm:bulletEnabled val="1"/>
        </dgm:presLayoutVars>
      </dgm:prSet>
      <dgm:spPr/>
      <dgm:t>
        <a:bodyPr/>
        <a:lstStyle/>
        <a:p>
          <a:endParaRPr lang="en-US"/>
        </a:p>
      </dgm:t>
    </dgm:pt>
    <dgm:pt modelId="{A46ABEA4-E9AB-494B-89DA-3E99A88534B4}" type="pres">
      <dgm:prSet presAssocID="{6CB39F59-E48C-40AA-B067-A2060C63FB67}" presName="accent_3" presStyleCnt="0"/>
      <dgm:spPr/>
    </dgm:pt>
    <dgm:pt modelId="{B6A1DC5A-3D23-42C9-900F-B7EF3E415553}" type="pres">
      <dgm:prSet presAssocID="{6CB39F59-E48C-40AA-B067-A2060C63FB67}" presName="accentRepeatNode" presStyleLbl="solidFgAcc1" presStyleIdx="2" presStyleCnt="6"/>
      <dgm:spPr/>
    </dgm:pt>
    <dgm:pt modelId="{9DB27E26-B916-4BB8-835A-45C06C1F5537}" type="pres">
      <dgm:prSet presAssocID="{3300C918-19A5-4EA5-A6D8-6EBAB8CB4B64}" presName="text_4" presStyleLbl="node1" presStyleIdx="3" presStyleCnt="6">
        <dgm:presLayoutVars>
          <dgm:bulletEnabled val="1"/>
        </dgm:presLayoutVars>
      </dgm:prSet>
      <dgm:spPr/>
      <dgm:t>
        <a:bodyPr/>
        <a:lstStyle/>
        <a:p>
          <a:endParaRPr lang="en-US"/>
        </a:p>
      </dgm:t>
    </dgm:pt>
    <dgm:pt modelId="{DF7F8BEE-E79F-4A68-A164-7567A6ACE9DE}" type="pres">
      <dgm:prSet presAssocID="{3300C918-19A5-4EA5-A6D8-6EBAB8CB4B64}" presName="accent_4" presStyleCnt="0"/>
      <dgm:spPr/>
    </dgm:pt>
    <dgm:pt modelId="{A3FC635C-F0DE-47D2-8380-30653DF0EDCD}" type="pres">
      <dgm:prSet presAssocID="{3300C918-19A5-4EA5-A6D8-6EBAB8CB4B64}" presName="accentRepeatNode" presStyleLbl="solidFgAcc1" presStyleIdx="3" presStyleCnt="6"/>
      <dgm:spPr/>
    </dgm:pt>
    <dgm:pt modelId="{4B055B67-669A-4EBF-AA28-4FA86246DD1F}" type="pres">
      <dgm:prSet presAssocID="{27CF07BF-0263-4A31-942C-77E2C0B610CA}" presName="text_5" presStyleLbl="node1" presStyleIdx="4" presStyleCnt="6">
        <dgm:presLayoutVars>
          <dgm:bulletEnabled val="1"/>
        </dgm:presLayoutVars>
      </dgm:prSet>
      <dgm:spPr/>
      <dgm:t>
        <a:bodyPr/>
        <a:lstStyle/>
        <a:p>
          <a:endParaRPr lang="en-US"/>
        </a:p>
      </dgm:t>
    </dgm:pt>
    <dgm:pt modelId="{71C99576-33A7-4B92-9AA4-2D92B045FFAB}" type="pres">
      <dgm:prSet presAssocID="{27CF07BF-0263-4A31-942C-77E2C0B610CA}" presName="accent_5" presStyleCnt="0"/>
      <dgm:spPr/>
    </dgm:pt>
    <dgm:pt modelId="{00B0188A-3E55-4C15-8CB8-CE3A6599AC41}" type="pres">
      <dgm:prSet presAssocID="{27CF07BF-0263-4A31-942C-77E2C0B610CA}" presName="accentRepeatNode" presStyleLbl="solidFgAcc1" presStyleIdx="4" presStyleCnt="6"/>
      <dgm:spPr/>
    </dgm:pt>
    <dgm:pt modelId="{767A8A47-C8A7-41D7-909F-A506C30BF4DA}" type="pres">
      <dgm:prSet presAssocID="{F2A6E150-BE84-4F76-A9C8-B7EE7E67AF51}" presName="text_6" presStyleLbl="node1" presStyleIdx="5" presStyleCnt="6">
        <dgm:presLayoutVars>
          <dgm:bulletEnabled val="1"/>
        </dgm:presLayoutVars>
      </dgm:prSet>
      <dgm:spPr/>
      <dgm:t>
        <a:bodyPr/>
        <a:lstStyle/>
        <a:p>
          <a:endParaRPr lang="en-US"/>
        </a:p>
      </dgm:t>
    </dgm:pt>
    <dgm:pt modelId="{206F534B-E92D-48D4-AE8A-27D3EBE169FF}" type="pres">
      <dgm:prSet presAssocID="{F2A6E150-BE84-4F76-A9C8-B7EE7E67AF51}" presName="accent_6" presStyleCnt="0"/>
      <dgm:spPr/>
    </dgm:pt>
    <dgm:pt modelId="{C1EBDCE9-D485-4C9D-A807-F7E4120A06A5}" type="pres">
      <dgm:prSet presAssocID="{F2A6E150-BE84-4F76-A9C8-B7EE7E67AF51}" presName="accentRepeatNode" presStyleLbl="solidFgAcc1" presStyleIdx="5" presStyleCnt="6"/>
      <dgm:spPr/>
    </dgm:pt>
  </dgm:ptLst>
  <dgm:cxnLst>
    <dgm:cxn modelId="{6389DACF-DD6B-4E9F-8440-C456E2D685DB}" srcId="{DFACBE0E-1D6D-4377-B734-DCF7722565DD}" destId="{3300C918-19A5-4EA5-A6D8-6EBAB8CB4B64}" srcOrd="3" destOrd="0" parTransId="{D15CA626-2B1F-46B2-A260-8D1DE68C117B}" sibTransId="{F293A64C-470F-4E38-BD3A-558F9F926121}"/>
    <dgm:cxn modelId="{C19FDB64-C1EE-4508-B150-9364B3EDDDC1}" type="presOf" srcId="{01548382-DFB8-45F9-9FD3-4BA657BFECDC}" destId="{8EC89D12-3D97-4D72-969D-94F4F4146553}" srcOrd="0" destOrd="0" presId="urn:microsoft.com/office/officeart/2008/layout/VerticalCurvedList"/>
    <dgm:cxn modelId="{7A25E3FD-76FA-4EE9-8C09-D6DD75A8842C}" type="presOf" srcId="{F2A6E150-BE84-4F76-A9C8-B7EE7E67AF51}" destId="{767A8A47-C8A7-41D7-909F-A506C30BF4DA}" srcOrd="0" destOrd="0" presId="urn:microsoft.com/office/officeart/2008/layout/VerticalCurvedList"/>
    <dgm:cxn modelId="{3CC54EF0-76FD-4A79-9FA4-ACE0F0408360}" type="presOf" srcId="{B2931D95-8D18-4D8D-BAAA-9CF7CF03BD32}" destId="{5077BD84-EE94-4E73-AB66-A8D0DCCF45C3}" srcOrd="0" destOrd="0" presId="urn:microsoft.com/office/officeart/2008/layout/VerticalCurvedList"/>
    <dgm:cxn modelId="{4CDBD174-3ECC-4F3B-8DC6-C42B87FAA215}" srcId="{DFACBE0E-1D6D-4377-B734-DCF7722565DD}" destId="{01548382-DFB8-45F9-9FD3-4BA657BFECDC}" srcOrd="1" destOrd="0" parTransId="{B64DF703-144F-4653-9EA1-985DA517326B}" sibTransId="{DF19EBA1-ACDD-4D24-AFFD-ED97BFFCEA94}"/>
    <dgm:cxn modelId="{F1F8DCB7-C830-4CBB-8116-E9997699AE96}" type="presOf" srcId="{5C739EE9-5529-4DAA-8F2C-366A5591B789}" destId="{FAD4B0AF-619D-4CE4-B4EB-2DA73D3FBC2E}" srcOrd="0" destOrd="0" presId="urn:microsoft.com/office/officeart/2008/layout/VerticalCurvedList"/>
    <dgm:cxn modelId="{A3EC7E42-CDE1-40FB-B4C9-1C1F5D9E02D8}" srcId="{DFACBE0E-1D6D-4377-B734-DCF7722565DD}" destId="{6CB39F59-E48C-40AA-B067-A2060C63FB67}" srcOrd="2" destOrd="0" parTransId="{189D9E66-E1A7-497F-9981-0376D906D4AC}" sibTransId="{724581EC-014A-4186-8A5A-2AB96F17CDF5}"/>
    <dgm:cxn modelId="{3DA1A53A-78C5-4C12-A208-CEF8DCE51C72}" srcId="{DFACBE0E-1D6D-4377-B734-DCF7722565DD}" destId="{F2A6E150-BE84-4F76-A9C8-B7EE7E67AF51}" srcOrd="5" destOrd="0" parTransId="{F46AD4D9-68EB-41C2-8AEF-0A7F500F3E27}" sibTransId="{51CA9A6F-0569-46E9-BF0D-4087259895A7}"/>
    <dgm:cxn modelId="{2FE97A5F-2A3D-46D9-BB31-C2BE701534AC}" type="presOf" srcId="{27CF07BF-0263-4A31-942C-77E2C0B610CA}" destId="{4B055B67-669A-4EBF-AA28-4FA86246DD1F}" srcOrd="0" destOrd="0" presId="urn:microsoft.com/office/officeart/2008/layout/VerticalCurvedList"/>
    <dgm:cxn modelId="{3B751213-1154-4121-840A-C894F3E589AC}" type="presOf" srcId="{DFACBE0E-1D6D-4377-B734-DCF7722565DD}" destId="{F550707D-3F58-4351-A4D6-4F645FBA0CA4}" srcOrd="0" destOrd="0" presId="urn:microsoft.com/office/officeart/2008/layout/VerticalCurvedList"/>
    <dgm:cxn modelId="{53BF122E-7443-492A-BA03-30E2A4EB4174}" type="presOf" srcId="{6CB39F59-E48C-40AA-B067-A2060C63FB67}" destId="{D16BAE03-B2BF-4175-9832-BABCAD6C20CB}" srcOrd="0" destOrd="0" presId="urn:microsoft.com/office/officeart/2008/layout/VerticalCurvedList"/>
    <dgm:cxn modelId="{69302005-002B-434B-A228-182B64BFAF7B}" type="presOf" srcId="{3300C918-19A5-4EA5-A6D8-6EBAB8CB4B64}" destId="{9DB27E26-B916-4BB8-835A-45C06C1F5537}" srcOrd="0" destOrd="0" presId="urn:microsoft.com/office/officeart/2008/layout/VerticalCurvedList"/>
    <dgm:cxn modelId="{EE963640-BD75-4757-B6A3-B95203491D46}" srcId="{DFACBE0E-1D6D-4377-B734-DCF7722565DD}" destId="{5C739EE9-5529-4DAA-8F2C-366A5591B789}" srcOrd="0" destOrd="0" parTransId="{11DC25FF-56D4-4850-8140-4A7C9FEE623C}" sibTransId="{B2931D95-8D18-4D8D-BAAA-9CF7CF03BD32}"/>
    <dgm:cxn modelId="{A31285C5-49B1-4ECD-B996-31BC8AAD52B1}" srcId="{DFACBE0E-1D6D-4377-B734-DCF7722565DD}" destId="{27CF07BF-0263-4A31-942C-77E2C0B610CA}" srcOrd="4" destOrd="0" parTransId="{86722ADE-70E6-49B8-8B71-F6F23EC562EA}" sibTransId="{5EA69424-2A32-476B-B7FC-4FD7B76B2107}"/>
    <dgm:cxn modelId="{E018B93F-E390-49CB-8EA1-92B9DE8A408B}" type="presParOf" srcId="{F550707D-3F58-4351-A4D6-4F645FBA0CA4}" destId="{CA56BD30-CD5E-4916-982A-39552319BC95}" srcOrd="0" destOrd="0" presId="urn:microsoft.com/office/officeart/2008/layout/VerticalCurvedList"/>
    <dgm:cxn modelId="{733750E0-8C15-4472-8CC9-6C87A848C0AC}" type="presParOf" srcId="{CA56BD30-CD5E-4916-982A-39552319BC95}" destId="{BEF68681-64FD-4007-8070-00368E58EF55}" srcOrd="0" destOrd="0" presId="urn:microsoft.com/office/officeart/2008/layout/VerticalCurvedList"/>
    <dgm:cxn modelId="{DD39EED6-0F8A-40BC-A591-028947349A68}" type="presParOf" srcId="{BEF68681-64FD-4007-8070-00368E58EF55}" destId="{B2D39C5D-39FB-4BE6-809F-C3FBD4B46257}" srcOrd="0" destOrd="0" presId="urn:microsoft.com/office/officeart/2008/layout/VerticalCurvedList"/>
    <dgm:cxn modelId="{3E7B6E78-63B6-4C80-B046-624AE7CFD1A1}" type="presParOf" srcId="{BEF68681-64FD-4007-8070-00368E58EF55}" destId="{5077BD84-EE94-4E73-AB66-A8D0DCCF45C3}" srcOrd="1" destOrd="0" presId="urn:microsoft.com/office/officeart/2008/layout/VerticalCurvedList"/>
    <dgm:cxn modelId="{36C170DF-0A50-457E-949A-6F9C60205CB2}" type="presParOf" srcId="{BEF68681-64FD-4007-8070-00368E58EF55}" destId="{E3EC5FB1-9CE4-4277-B7B7-CFAEE1FF4728}" srcOrd="2" destOrd="0" presId="urn:microsoft.com/office/officeart/2008/layout/VerticalCurvedList"/>
    <dgm:cxn modelId="{B795CA04-607D-4FF2-A5C4-716E2AED121B}" type="presParOf" srcId="{BEF68681-64FD-4007-8070-00368E58EF55}" destId="{343B5314-8DC3-4A38-94BD-4CEBF345563C}" srcOrd="3" destOrd="0" presId="urn:microsoft.com/office/officeart/2008/layout/VerticalCurvedList"/>
    <dgm:cxn modelId="{193B9F5C-5FD6-432F-BFAA-6F02C1125CE0}" type="presParOf" srcId="{CA56BD30-CD5E-4916-982A-39552319BC95}" destId="{FAD4B0AF-619D-4CE4-B4EB-2DA73D3FBC2E}" srcOrd="1" destOrd="0" presId="urn:microsoft.com/office/officeart/2008/layout/VerticalCurvedList"/>
    <dgm:cxn modelId="{1C3118D6-AC8F-4FE6-8B3C-4A814071E10C}" type="presParOf" srcId="{CA56BD30-CD5E-4916-982A-39552319BC95}" destId="{570330E9-4A3B-46FC-B124-9213CFAFB6EB}" srcOrd="2" destOrd="0" presId="urn:microsoft.com/office/officeart/2008/layout/VerticalCurvedList"/>
    <dgm:cxn modelId="{160C254F-761D-44DD-9021-D69CD526AA60}" type="presParOf" srcId="{570330E9-4A3B-46FC-B124-9213CFAFB6EB}" destId="{A3BDC04D-9437-4F7A-97DF-184F732EC082}" srcOrd="0" destOrd="0" presId="urn:microsoft.com/office/officeart/2008/layout/VerticalCurvedList"/>
    <dgm:cxn modelId="{4D1407E1-7FC6-4763-808A-02F8033CFA41}" type="presParOf" srcId="{CA56BD30-CD5E-4916-982A-39552319BC95}" destId="{8EC89D12-3D97-4D72-969D-94F4F4146553}" srcOrd="3" destOrd="0" presId="urn:microsoft.com/office/officeart/2008/layout/VerticalCurvedList"/>
    <dgm:cxn modelId="{0CADD375-E205-4A94-B771-3FBFE8D0A8FC}" type="presParOf" srcId="{CA56BD30-CD5E-4916-982A-39552319BC95}" destId="{3E7CF9FE-7C14-4252-B66E-512E51A276D7}" srcOrd="4" destOrd="0" presId="urn:microsoft.com/office/officeart/2008/layout/VerticalCurvedList"/>
    <dgm:cxn modelId="{AEFD4A09-DA6F-4C0A-BEEE-6DC149E05B57}" type="presParOf" srcId="{3E7CF9FE-7C14-4252-B66E-512E51A276D7}" destId="{501CA460-A323-4EF1-A842-C3DCFB22F22D}" srcOrd="0" destOrd="0" presId="urn:microsoft.com/office/officeart/2008/layout/VerticalCurvedList"/>
    <dgm:cxn modelId="{97B9FC51-F497-4F35-8D46-1EB349D5657B}" type="presParOf" srcId="{CA56BD30-CD5E-4916-982A-39552319BC95}" destId="{D16BAE03-B2BF-4175-9832-BABCAD6C20CB}" srcOrd="5" destOrd="0" presId="urn:microsoft.com/office/officeart/2008/layout/VerticalCurvedList"/>
    <dgm:cxn modelId="{DBE529B6-8101-4EA2-A45C-A79FB22E07E9}" type="presParOf" srcId="{CA56BD30-CD5E-4916-982A-39552319BC95}" destId="{A46ABEA4-E9AB-494B-89DA-3E99A88534B4}" srcOrd="6" destOrd="0" presId="urn:microsoft.com/office/officeart/2008/layout/VerticalCurvedList"/>
    <dgm:cxn modelId="{A59E750B-A0DA-4C63-97F4-9DE3CC8CABAF}" type="presParOf" srcId="{A46ABEA4-E9AB-494B-89DA-3E99A88534B4}" destId="{B6A1DC5A-3D23-42C9-900F-B7EF3E415553}" srcOrd="0" destOrd="0" presId="urn:microsoft.com/office/officeart/2008/layout/VerticalCurvedList"/>
    <dgm:cxn modelId="{74939E98-9BA2-4A43-9B10-9BAECB89A957}" type="presParOf" srcId="{CA56BD30-CD5E-4916-982A-39552319BC95}" destId="{9DB27E26-B916-4BB8-835A-45C06C1F5537}" srcOrd="7" destOrd="0" presId="urn:microsoft.com/office/officeart/2008/layout/VerticalCurvedList"/>
    <dgm:cxn modelId="{DD3EA94F-C576-4E11-A2A1-83F61B9D9A18}" type="presParOf" srcId="{CA56BD30-CD5E-4916-982A-39552319BC95}" destId="{DF7F8BEE-E79F-4A68-A164-7567A6ACE9DE}" srcOrd="8" destOrd="0" presId="urn:microsoft.com/office/officeart/2008/layout/VerticalCurvedList"/>
    <dgm:cxn modelId="{5AA7A7FA-8F9A-4C63-B84D-F813E39D4254}" type="presParOf" srcId="{DF7F8BEE-E79F-4A68-A164-7567A6ACE9DE}" destId="{A3FC635C-F0DE-47D2-8380-30653DF0EDCD}" srcOrd="0" destOrd="0" presId="urn:microsoft.com/office/officeart/2008/layout/VerticalCurvedList"/>
    <dgm:cxn modelId="{0F6EF658-81AA-41CB-867A-6A04A86342A7}" type="presParOf" srcId="{CA56BD30-CD5E-4916-982A-39552319BC95}" destId="{4B055B67-669A-4EBF-AA28-4FA86246DD1F}" srcOrd="9" destOrd="0" presId="urn:microsoft.com/office/officeart/2008/layout/VerticalCurvedList"/>
    <dgm:cxn modelId="{51A645DD-28A7-4662-84B4-2A8A34DF1E29}" type="presParOf" srcId="{CA56BD30-CD5E-4916-982A-39552319BC95}" destId="{71C99576-33A7-4B92-9AA4-2D92B045FFAB}" srcOrd="10" destOrd="0" presId="urn:microsoft.com/office/officeart/2008/layout/VerticalCurvedList"/>
    <dgm:cxn modelId="{ED972982-A05F-4B6E-8D36-3E8D7C8ECA9D}" type="presParOf" srcId="{71C99576-33A7-4B92-9AA4-2D92B045FFAB}" destId="{00B0188A-3E55-4C15-8CB8-CE3A6599AC41}" srcOrd="0" destOrd="0" presId="urn:microsoft.com/office/officeart/2008/layout/VerticalCurvedList"/>
    <dgm:cxn modelId="{2209B3A3-8C04-4F3E-801E-FE9AC4FB9D37}" type="presParOf" srcId="{CA56BD30-CD5E-4916-982A-39552319BC95}" destId="{767A8A47-C8A7-41D7-909F-A506C30BF4DA}" srcOrd="11" destOrd="0" presId="urn:microsoft.com/office/officeart/2008/layout/VerticalCurvedList"/>
    <dgm:cxn modelId="{F2A385BA-E6F9-4C3D-9571-206AF33CC388}" type="presParOf" srcId="{CA56BD30-CD5E-4916-982A-39552319BC95}" destId="{206F534B-E92D-48D4-AE8A-27D3EBE169FF}" srcOrd="12" destOrd="0" presId="urn:microsoft.com/office/officeart/2008/layout/VerticalCurvedList"/>
    <dgm:cxn modelId="{8B52D421-C292-4F74-A657-1985B4F583AF}" type="presParOf" srcId="{206F534B-E92D-48D4-AE8A-27D3EBE169FF}" destId="{C1EBDCE9-D485-4C9D-A807-F7E4120A06A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7BD84-EE94-4E73-AB66-A8D0DCCF45C3}">
      <dsp:nvSpPr>
        <dsp:cNvPr id="0" name=""/>
        <dsp:cNvSpPr/>
      </dsp:nvSpPr>
      <dsp:spPr>
        <a:xfrm>
          <a:off x="-6311633" y="-966189"/>
          <a:ext cx="7518367" cy="7518367"/>
        </a:xfrm>
        <a:prstGeom prst="blockArc">
          <a:avLst>
            <a:gd name="adj1" fmla="val 18900000"/>
            <a:gd name="adj2" fmla="val 2700000"/>
            <a:gd name="adj3" fmla="val 28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89ABD9-9E31-4FE9-9F13-1772C9FBAF2B}">
      <dsp:nvSpPr>
        <dsp:cNvPr id="0" name=""/>
        <dsp:cNvSpPr/>
      </dsp:nvSpPr>
      <dsp:spPr>
        <a:xfrm>
          <a:off x="391857" y="253939"/>
          <a:ext cx="6719004"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The Financial System</a:t>
          </a:r>
          <a:endParaRPr lang="en-US" sz="2600" kern="1200" dirty="0"/>
        </a:p>
      </dsp:txBody>
      <dsp:txXfrm>
        <a:off x="391857" y="253939"/>
        <a:ext cx="6719004" cy="507654"/>
      </dsp:txXfrm>
    </dsp:sp>
    <dsp:sp modelId="{F9238159-1CA0-4BC4-A827-37DF82E6B945}">
      <dsp:nvSpPr>
        <dsp:cNvPr id="0" name=""/>
        <dsp:cNvSpPr/>
      </dsp:nvSpPr>
      <dsp:spPr>
        <a:xfrm>
          <a:off x="74572" y="190482"/>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AD6A56-B42B-4E76-8EF0-11153E69E325}">
      <dsp:nvSpPr>
        <dsp:cNvPr id="0" name=""/>
        <dsp:cNvSpPr/>
      </dsp:nvSpPr>
      <dsp:spPr>
        <a:xfrm>
          <a:off x="851583" y="1015867"/>
          <a:ext cx="6259277"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Block chain and </a:t>
          </a:r>
          <a:r>
            <a:rPr lang="en-US" sz="2600" kern="1200" dirty="0" err="1" smtClean="0"/>
            <a:t>Bitcoin</a:t>
          </a:r>
          <a:endParaRPr lang="en-US" sz="2600" kern="1200" dirty="0"/>
        </a:p>
      </dsp:txBody>
      <dsp:txXfrm>
        <a:off x="851583" y="1015867"/>
        <a:ext cx="6259277" cy="507654"/>
      </dsp:txXfrm>
    </dsp:sp>
    <dsp:sp modelId="{A3BDC04D-9437-4F7A-97DF-184F732EC082}">
      <dsp:nvSpPr>
        <dsp:cNvPr id="0" name=""/>
        <dsp:cNvSpPr/>
      </dsp:nvSpPr>
      <dsp:spPr>
        <a:xfrm>
          <a:off x="534299" y="952410"/>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EB0DAA-C51C-46D0-B220-4047DBE1E35A}">
      <dsp:nvSpPr>
        <dsp:cNvPr id="0" name=""/>
        <dsp:cNvSpPr/>
      </dsp:nvSpPr>
      <dsp:spPr>
        <a:xfrm>
          <a:off x="1103511" y="1777237"/>
          <a:ext cx="6007349"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err="1" smtClean="0"/>
            <a:t>Robo</a:t>
          </a:r>
          <a:r>
            <a:rPr lang="en-US" sz="2600" kern="1200" dirty="0" smtClean="0"/>
            <a:t>-Advisors</a:t>
          </a:r>
        </a:p>
      </dsp:txBody>
      <dsp:txXfrm>
        <a:off x="1103511" y="1777237"/>
        <a:ext cx="6007349" cy="507654"/>
      </dsp:txXfrm>
    </dsp:sp>
    <dsp:sp modelId="{501CA460-A323-4EF1-A842-C3DCFB22F22D}">
      <dsp:nvSpPr>
        <dsp:cNvPr id="0" name=""/>
        <dsp:cNvSpPr/>
      </dsp:nvSpPr>
      <dsp:spPr>
        <a:xfrm>
          <a:off x="786227" y="1713781"/>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643A42-7432-4B67-996C-770114B4551F}">
      <dsp:nvSpPr>
        <dsp:cNvPr id="0" name=""/>
        <dsp:cNvSpPr/>
      </dsp:nvSpPr>
      <dsp:spPr>
        <a:xfrm>
          <a:off x="1183950" y="2539166"/>
          <a:ext cx="5926910"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Peer to Peer Lending &amp; Investing</a:t>
          </a:r>
        </a:p>
      </dsp:txBody>
      <dsp:txXfrm>
        <a:off x="1183950" y="2539166"/>
        <a:ext cx="5926910" cy="507654"/>
      </dsp:txXfrm>
    </dsp:sp>
    <dsp:sp modelId="{B6A1DC5A-3D23-42C9-900F-B7EF3E415553}">
      <dsp:nvSpPr>
        <dsp:cNvPr id="0" name=""/>
        <dsp:cNvSpPr/>
      </dsp:nvSpPr>
      <dsp:spPr>
        <a:xfrm>
          <a:off x="866666" y="2475709"/>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9F0AF-B8AF-462F-9A1D-7395130AA19B}">
      <dsp:nvSpPr>
        <dsp:cNvPr id="0" name=""/>
        <dsp:cNvSpPr/>
      </dsp:nvSpPr>
      <dsp:spPr>
        <a:xfrm>
          <a:off x="1103511" y="3301095"/>
          <a:ext cx="6007349"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Crowdfunding</a:t>
          </a:r>
        </a:p>
      </dsp:txBody>
      <dsp:txXfrm>
        <a:off x="1103511" y="3301095"/>
        <a:ext cx="6007349" cy="507654"/>
      </dsp:txXfrm>
    </dsp:sp>
    <dsp:sp modelId="{A3FC635C-F0DE-47D2-8380-30653DF0EDCD}">
      <dsp:nvSpPr>
        <dsp:cNvPr id="0" name=""/>
        <dsp:cNvSpPr/>
      </dsp:nvSpPr>
      <dsp:spPr>
        <a:xfrm>
          <a:off x="786227" y="3237638"/>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DB1E4C-0848-45C7-AC44-1242BA7320E5}">
      <dsp:nvSpPr>
        <dsp:cNvPr id="0" name=""/>
        <dsp:cNvSpPr/>
      </dsp:nvSpPr>
      <dsp:spPr>
        <a:xfrm>
          <a:off x="851583" y="4062465"/>
          <a:ext cx="6259277"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Social Media</a:t>
          </a:r>
        </a:p>
      </dsp:txBody>
      <dsp:txXfrm>
        <a:off x="851583" y="4062465"/>
        <a:ext cx="6259277" cy="507654"/>
      </dsp:txXfrm>
    </dsp:sp>
    <dsp:sp modelId="{00B0188A-3E55-4C15-8CB8-CE3A6599AC41}">
      <dsp:nvSpPr>
        <dsp:cNvPr id="0" name=""/>
        <dsp:cNvSpPr/>
      </dsp:nvSpPr>
      <dsp:spPr>
        <a:xfrm>
          <a:off x="534299" y="3999008"/>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F5FCE-E05B-418E-937C-DD3CCE6E035C}">
      <dsp:nvSpPr>
        <dsp:cNvPr id="0" name=""/>
        <dsp:cNvSpPr/>
      </dsp:nvSpPr>
      <dsp:spPr>
        <a:xfrm>
          <a:off x="391857" y="4824394"/>
          <a:ext cx="6719004" cy="50765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951" tIns="66040" rIns="66040" bIns="66040" numCol="1" spcCol="1270" anchor="ctr" anchorCtr="0">
          <a:noAutofit/>
        </a:bodyPr>
        <a:lstStyle/>
        <a:p>
          <a:pPr lvl="0" algn="l" defTabSz="1155700">
            <a:lnSpc>
              <a:spcPct val="90000"/>
            </a:lnSpc>
            <a:spcBef>
              <a:spcPct val="0"/>
            </a:spcBef>
            <a:spcAft>
              <a:spcPct val="35000"/>
            </a:spcAft>
          </a:pPr>
          <a:r>
            <a:rPr lang="en-US" sz="2600" kern="1200" dirty="0" smtClean="0"/>
            <a:t>Algorithmic &amp; High Frequency Trading</a:t>
          </a:r>
        </a:p>
      </dsp:txBody>
      <dsp:txXfrm>
        <a:off x="391857" y="4824394"/>
        <a:ext cx="6719004" cy="507654"/>
      </dsp:txXfrm>
    </dsp:sp>
    <dsp:sp modelId="{C1EBDCE9-D485-4C9D-A807-F7E4120A06A5}">
      <dsp:nvSpPr>
        <dsp:cNvPr id="0" name=""/>
        <dsp:cNvSpPr/>
      </dsp:nvSpPr>
      <dsp:spPr>
        <a:xfrm>
          <a:off x="74572" y="4760937"/>
          <a:ext cx="634568" cy="634568"/>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06B61-CCCB-44B7-A144-5EED290A3352}">
      <dsp:nvSpPr>
        <dsp:cNvPr id="0" name=""/>
        <dsp:cNvSpPr/>
      </dsp:nvSpPr>
      <dsp:spPr>
        <a:xfrm>
          <a:off x="0" y="1248584"/>
          <a:ext cx="84455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29891A-556A-4DAE-8669-9FF8D1731316}">
      <dsp:nvSpPr>
        <dsp:cNvPr id="0" name=""/>
        <dsp:cNvSpPr/>
      </dsp:nvSpPr>
      <dsp:spPr>
        <a:xfrm>
          <a:off x="422275" y="1012424"/>
          <a:ext cx="591185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454" tIns="0" rIns="223454" bIns="0" numCol="1" spcCol="1270" anchor="ctr" anchorCtr="0">
          <a:noAutofit/>
        </a:bodyPr>
        <a:lstStyle/>
        <a:p>
          <a:pPr lvl="0" algn="l" defTabSz="711200">
            <a:lnSpc>
              <a:spcPct val="90000"/>
            </a:lnSpc>
            <a:spcBef>
              <a:spcPct val="0"/>
            </a:spcBef>
            <a:spcAft>
              <a:spcPct val="35000"/>
            </a:spcAft>
          </a:pPr>
          <a:r>
            <a:rPr lang="en-CA" sz="1600" kern="1200" dirty="0" smtClean="0"/>
            <a:t>Capital originates from wealth creation, controlled by households</a:t>
          </a:r>
          <a:endParaRPr lang="en-US" sz="1600" kern="1200" dirty="0"/>
        </a:p>
      </dsp:txBody>
      <dsp:txXfrm>
        <a:off x="445332" y="1035481"/>
        <a:ext cx="5865736" cy="426206"/>
      </dsp:txXfrm>
    </dsp:sp>
    <dsp:sp modelId="{029B023B-50E7-45E3-BC91-8CB7BE7D7717}">
      <dsp:nvSpPr>
        <dsp:cNvPr id="0" name=""/>
        <dsp:cNvSpPr/>
      </dsp:nvSpPr>
      <dsp:spPr>
        <a:xfrm>
          <a:off x="0" y="1974344"/>
          <a:ext cx="84455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226111-5615-4652-A773-5CB7766A927C}">
      <dsp:nvSpPr>
        <dsp:cNvPr id="0" name=""/>
        <dsp:cNvSpPr/>
      </dsp:nvSpPr>
      <dsp:spPr>
        <a:xfrm>
          <a:off x="422275" y="1738184"/>
          <a:ext cx="591185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454" tIns="0" rIns="223454" bIns="0" numCol="1" spcCol="1270" anchor="ctr" anchorCtr="0">
          <a:noAutofit/>
        </a:bodyPr>
        <a:lstStyle/>
        <a:p>
          <a:pPr lvl="0" algn="l" defTabSz="711200">
            <a:lnSpc>
              <a:spcPct val="90000"/>
            </a:lnSpc>
            <a:spcBef>
              <a:spcPct val="0"/>
            </a:spcBef>
            <a:spcAft>
              <a:spcPct val="35000"/>
            </a:spcAft>
          </a:pPr>
          <a:r>
            <a:rPr lang="en-CA" sz="1600" kern="1200" smtClean="0"/>
            <a:t>Returns on capital earned through lending, investing excess funds</a:t>
          </a:r>
          <a:endParaRPr lang="en-CA" sz="1600" kern="1200" dirty="0"/>
        </a:p>
      </dsp:txBody>
      <dsp:txXfrm>
        <a:off x="445332" y="1761241"/>
        <a:ext cx="5865736" cy="426206"/>
      </dsp:txXfrm>
    </dsp:sp>
    <dsp:sp modelId="{7D357410-6390-48C8-870C-293F8AD6CDF3}">
      <dsp:nvSpPr>
        <dsp:cNvPr id="0" name=""/>
        <dsp:cNvSpPr/>
      </dsp:nvSpPr>
      <dsp:spPr>
        <a:xfrm>
          <a:off x="0" y="2700104"/>
          <a:ext cx="8445500" cy="40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CE09C4-5C28-4480-A907-DDF13B76DDA8}">
      <dsp:nvSpPr>
        <dsp:cNvPr id="0" name=""/>
        <dsp:cNvSpPr/>
      </dsp:nvSpPr>
      <dsp:spPr>
        <a:xfrm>
          <a:off x="422275" y="2463944"/>
          <a:ext cx="591185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454" tIns="0" rIns="223454" bIns="0" numCol="1" spcCol="1270" anchor="ctr" anchorCtr="0">
          <a:noAutofit/>
        </a:bodyPr>
        <a:lstStyle/>
        <a:p>
          <a:pPr lvl="0" algn="l" defTabSz="711200">
            <a:lnSpc>
              <a:spcPct val="90000"/>
            </a:lnSpc>
            <a:spcBef>
              <a:spcPct val="0"/>
            </a:spcBef>
            <a:spcAft>
              <a:spcPct val="35000"/>
            </a:spcAft>
          </a:pPr>
          <a:r>
            <a:rPr lang="en-CA" sz="1600" kern="1200" smtClean="0"/>
            <a:t>Excess funds (savings) are residual, after consumption</a:t>
          </a:r>
          <a:endParaRPr lang="en-CA" sz="1600" kern="1200" dirty="0"/>
        </a:p>
      </dsp:txBody>
      <dsp:txXfrm>
        <a:off x="445332" y="2487001"/>
        <a:ext cx="5865736"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1A77-0C3F-4177-B019-499A970FBDF1}">
      <dsp:nvSpPr>
        <dsp:cNvPr id="0" name=""/>
        <dsp:cNvSpPr/>
      </dsp:nvSpPr>
      <dsp:spPr>
        <a:xfrm rot="5400000">
          <a:off x="4686801" y="-2358545"/>
          <a:ext cx="1100999" cy="60990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CA" sz="1800" kern="1200" dirty="0" smtClean="0"/>
            <a:t>Destabilize traditional links in the financial system</a:t>
          </a:r>
          <a:endParaRPr lang="en-US" sz="1800" kern="1200" dirty="0"/>
        </a:p>
      </dsp:txBody>
      <dsp:txXfrm rot="-5400000">
        <a:off x="2187769" y="194233"/>
        <a:ext cx="6045317" cy="993507"/>
      </dsp:txXfrm>
    </dsp:sp>
    <dsp:sp modelId="{B24FAB91-FE14-43F2-AAF9-3810F32230A2}">
      <dsp:nvSpPr>
        <dsp:cNvPr id="0" name=""/>
        <dsp:cNvSpPr/>
      </dsp:nvSpPr>
      <dsp:spPr>
        <a:xfrm>
          <a:off x="0" y="5723"/>
          <a:ext cx="2391837" cy="13762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CA" sz="2600" kern="1200" dirty="0" smtClean="0"/>
            <a:t>New entities</a:t>
          </a:r>
          <a:endParaRPr lang="en-US" sz="2600" kern="1200" dirty="0"/>
        </a:p>
      </dsp:txBody>
      <dsp:txXfrm>
        <a:off x="67183" y="72906"/>
        <a:ext cx="2257471" cy="1241882"/>
      </dsp:txXfrm>
    </dsp:sp>
    <dsp:sp modelId="{AE225DC0-B16A-49B5-BE98-865A23AB1888}">
      <dsp:nvSpPr>
        <dsp:cNvPr id="0" name=""/>
        <dsp:cNvSpPr/>
      </dsp:nvSpPr>
      <dsp:spPr>
        <a:xfrm rot="5400000">
          <a:off x="4686801" y="-913484"/>
          <a:ext cx="1100999" cy="60990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CA" sz="1800" kern="1200" dirty="0" smtClean="0"/>
            <a:t>Industry comprised of technology firms focused on improving efficiency in financial system</a:t>
          </a:r>
          <a:endParaRPr lang="en-CA" sz="1800" kern="1200" dirty="0"/>
        </a:p>
      </dsp:txBody>
      <dsp:txXfrm rot="-5400000">
        <a:off x="2187769" y="1639294"/>
        <a:ext cx="6045317" cy="993507"/>
      </dsp:txXfrm>
    </dsp:sp>
    <dsp:sp modelId="{CCA10402-CD30-4A03-B6FA-E23D7BCFCE75}">
      <dsp:nvSpPr>
        <dsp:cNvPr id="0" name=""/>
        <dsp:cNvSpPr/>
      </dsp:nvSpPr>
      <dsp:spPr>
        <a:xfrm>
          <a:off x="0" y="1450785"/>
          <a:ext cx="2391837" cy="13762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CA" sz="2600" kern="1200" dirty="0" smtClean="0"/>
            <a:t>Financial Technology (</a:t>
          </a:r>
          <a:r>
            <a:rPr lang="en-CA" sz="2600" kern="1200" dirty="0" err="1" smtClean="0"/>
            <a:t>Fintech</a:t>
          </a:r>
          <a:r>
            <a:rPr lang="en-CA" sz="2600" kern="1200" dirty="0" smtClean="0"/>
            <a:t>)</a:t>
          </a:r>
          <a:endParaRPr lang="en-CA" sz="2600" kern="1200" dirty="0"/>
        </a:p>
      </dsp:txBody>
      <dsp:txXfrm>
        <a:off x="67183" y="1517968"/>
        <a:ext cx="2257471" cy="1241882"/>
      </dsp:txXfrm>
    </dsp:sp>
    <dsp:sp modelId="{C0135BE1-F37C-498A-9893-29D16B958798}">
      <dsp:nvSpPr>
        <dsp:cNvPr id="0" name=""/>
        <dsp:cNvSpPr/>
      </dsp:nvSpPr>
      <dsp:spPr>
        <a:xfrm rot="5400000">
          <a:off x="4686801" y="531576"/>
          <a:ext cx="1100999" cy="60990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CA" sz="1800" kern="1200" dirty="0" smtClean="0"/>
            <a:t>Digital wallets</a:t>
          </a:r>
          <a:endParaRPr lang="en-CA" sz="1800" kern="1200" dirty="0"/>
        </a:p>
        <a:p>
          <a:pPr marL="171450" lvl="1" indent="-171450" algn="l" defTabSz="800100">
            <a:lnSpc>
              <a:spcPct val="90000"/>
            </a:lnSpc>
            <a:spcBef>
              <a:spcPct val="0"/>
            </a:spcBef>
            <a:spcAft>
              <a:spcPct val="15000"/>
            </a:spcAft>
            <a:buChar char="••"/>
          </a:pPr>
          <a:r>
            <a:rPr lang="en-CA" sz="1800" kern="1200" dirty="0" smtClean="0"/>
            <a:t>Mobile payments (e.g. Square, Inc.), </a:t>
          </a:r>
          <a:r>
            <a:rPr lang="en-CA" sz="1800" kern="1200" dirty="0" err="1" smtClean="0"/>
            <a:t>Paypal</a:t>
          </a:r>
          <a:r>
            <a:rPr lang="en-CA" sz="1800" kern="1200" dirty="0" smtClean="0"/>
            <a:t>, Apple Pay</a:t>
          </a:r>
          <a:endParaRPr lang="en-CA" sz="1800" kern="1200" dirty="0"/>
        </a:p>
        <a:p>
          <a:pPr marL="171450" lvl="1" indent="-171450" algn="l" defTabSz="800100">
            <a:lnSpc>
              <a:spcPct val="90000"/>
            </a:lnSpc>
            <a:spcBef>
              <a:spcPct val="0"/>
            </a:spcBef>
            <a:spcAft>
              <a:spcPct val="15000"/>
            </a:spcAft>
            <a:buChar char="••"/>
          </a:pPr>
          <a:r>
            <a:rPr lang="en-CA" sz="1800" kern="1200" dirty="0" err="1" smtClean="0"/>
            <a:t>Bitcoin</a:t>
          </a:r>
          <a:endParaRPr lang="en-CA" sz="1800" kern="1200" dirty="0"/>
        </a:p>
      </dsp:txBody>
      <dsp:txXfrm rot="-5400000">
        <a:off x="2187769" y="3084354"/>
        <a:ext cx="6045317" cy="993507"/>
      </dsp:txXfrm>
    </dsp:sp>
    <dsp:sp modelId="{D117E843-19B3-4654-8CCE-78308D53E059}">
      <dsp:nvSpPr>
        <dsp:cNvPr id="0" name=""/>
        <dsp:cNvSpPr/>
      </dsp:nvSpPr>
      <dsp:spPr>
        <a:xfrm>
          <a:off x="0" y="2895846"/>
          <a:ext cx="2391837" cy="13762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CA" sz="2600" kern="1200" dirty="0" smtClean="0"/>
            <a:t>New payment systems</a:t>
          </a:r>
          <a:endParaRPr lang="en-CA" sz="2600" kern="1200" dirty="0"/>
        </a:p>
      </dsp:txBody>
      <dsp:txXfrm>
        <a:off x="67183" y="2963029"/>
        <a:ext cx="2257471" cy="1241882"/>
      </dsp:txXfrm>
    </dsp:sp>
    <dsp:sp modelId="{04EB770A-FB86-41FE-88D0-C3A6CAB18E0B}">
      <dsp:nvSpPr>
        <dsp:cNvPr id="0" name=""/>
        <dsp:cNvSpPr/>
      </dsp:nvSpPr>
      <dsp:spPr>
        <a:xfrm rot="5400000">
          <a:off x="4627793" y="1976638"/>
          <a:ext cx="1219015" cy="6099063"/>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CA" sz="1600" kern="1200" dirty="0" smtClean="0"/>
            <a:t>Crowdfunding</a:t>
          </a:r>
          <a:endParaRPr lang="en-CA" sz="1600" kern="1200" dirty="0"/>
        </a:p>
        <a:p>
          <a:pPr marL="171450" lvl="1" indent="-171450" algn="l" defTabSz="711200">
            <a:lnSpc>
              <a:spcPct val="90000"/>
            </a:lnSpc>
            <a:spcBef>
              <a:spcPct val="0"/>
            </a:spcBef>
            <a:spcAft>
              <a:spcPct val="15000"/>
            </a:spcAft>
            <a:buChar char="••"/>
          </a:pPr>
          <a:r>
            <a:rPr lang="en-CA" sz="1600" kern="1200" dirty="0" smtClean="0"/>
            <a:t>ETFs</a:t>
          </a:r>
          <a:endParaRPr lang="en-CA" sz="1600" kern="1200" dirty="0"/>
        </a:p>
        <a:p>
          <a:pPr marL="171450" lvl="1" indent="-171450" algn="l" defTabSz="711200">
            <a:lnSpc>
              <a:spcPct val="90000"/>
            </a:lnSpc>
            <a:spcBef>
              <a:spcPct val="0"/>
            </a:spcBef>
            <a:spcAft>
              <a:spcPct val="15000"/>
            </a:spcAft>
            <a:buChar char="••"/>
          </a:pPr>
          <a:r>
            <a:rPr lang="en-CA" sz="1600" kern="1200" dirty="0" smtClean="0"/>
            <a:t>micro-lending</a:t>
          </a:r>
          <a:endParaRPr lang="en-CA" sz="1600" kern="1200" dirty="0"/>
        </a:p>
        <a:p>
          <a:pPr marL="171450" lvl="1" indent="-171450" algn="l" defTabSz="711200">
            <a:lnSpc>
              <a:spcPct val="90000"/>
            </a:lnSpc>
            <a:spcBef>
              <a:spcPct val="0"/>
            </a:spcBef>
            <a:spcAft>
              <a:spcPct val="15000"/>
            </a:spcAft>
            <a:buChar char="••"/>
          </a:pPr>
          <a:r>
            <a:rPr lang="en-CA" sz="1600" kern="1200" dirty="0" smtClean="0"/>
            <a:t>new stock exchanges (e.g. IEX), </a:t>
          </a:r>
          <a:endParaRPr lang="en-CA" sz="1600" kern="1200" dirty="0"/>
        </a:p>
        <a:p>
          <a:pPr marL="171450" lvl="1" indent="-171450" algn="l" defTabSz="711200">
            <a:lnSpc>
              <a:spcPct val="90000"/>
            </a:lnSpc>
            <a:spcBef>
              <a:spcPct val="0"/>
            </a:spcBef>
            <a:spcAft>
              <a:spcPct val="15000"/>
            </a:spcAft>
            <a:buChar char="••"/>
          </a:pPr>
          <a:r>
            <a:rPr lang="en-CA" sz="1600" kern="1200" dirty="0" smtClean="0"/>
            <a:t>Robot financial advisors</a:t>
          </a:r>
          <a:endParaRPr lang="en-CA" sz="1600" kern="1200" dirty="0"/>
        </a:p>
      </dsp:txBody>
      <dsp:txXfrm rot="-5400000">
        <a:off x="2187770" y="4476169"/>
        <a:ext cx="6039556" cy="1100001"/>
      </dsp:txXfrm>
    </dsp:sp>
    <dsp:sp modelId="{5AAD6DE7-5D21-4B45-8BC6-67EEABD65046}">
      <dsp:nvSpPr>
        <dsp:cNvPr id="0" name=""/>
        <dsp:cNvSpPr/>
      </dsp:nvSpPr>
      <dsp:spPr>
        <a:xfrm>
          <a:off x="0" y="4340907"/>
          <a:ext cx="2391837" cy="137624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CA" sz="2600" kern="1200" dirty="0" smtClean="0"/>
            <a:t>New intermediaries</a:t>
          </a:r>
          <a:endParaRPr lang="en-CA" sz="2600" kern="1200" dirty="0"/>
        </a:p>
      </dsp:txBody>
      <dsp:txXfrm>
        <a:off x="67183" y="4408090"/>
        <a:ext cx="2257471" cy="1241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9B9FB-08DE-474A-BDBF-96E458A80162}">
      <dsp:nvSpPr>
        <dsp:cNvPr id="0" name=""/>
        <dsp:cNvSpPr/>
      </dsp:nvSpPr>
      <dsp:spPr>
        <a:xfrm rot="5400000">
          <a:off x="4891203" y="-1975026"/>
          <a:ext cx="832262" cy="499513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smtClean="0"/>
            <a:t>Digital “ledger”</a:t>
          </a:r>
          <a:endParaRPr lang="en-US" sz="1900" kern="1200" dirty="0"/>
        </a:p>
        <a:p>
          <a:pPr marL="171450" lvl="1" indent="-171450" algn="l" defTabSz="844550">
            <a:lnSpc>
              <a:spcPct val="90000"/>
            </a:lnSpc>
            <a:spcBef>
              <a:spcPct val="0"/>
            </a:spcBef>
            <a:spcAft>
              <a:spcPct val="15000"/>
            </a:spcAft>
            <a:buChar char="••"/>
          </a:pPr>
          <a:r>
            <a:rPr lang="en-CA" sz="1900" kern="1200" dirty="0" smtClean="0"/>
            <a:t>payment system</a:t>
          </a:r>
          <a:endParaRPr lang="en-US" sz="1900" kern="1200" dirty="0"/>
        </a:p>
      </dsp:txBody>
      <dsp:txXfrm rot="-5400000">
        <a:off x="2809765" y="147040"/>
        <a:ext cx="4954510" cy="751006"/>
      </dsp:txXfrm>
    </dsp:sp>
    <dsp:sp modelId="{6F01DCD4-0815-4FAB-B12A-2DB7338A8BE5}">
      <dsp:nvSpPr>
        <dsp:cNvPr id="0" name=""/>
        <dsp:cNvSpPr/>
      </dsp:nvSpPr>
      <dsp:spPr>
        <a:xfrm>
          <a:off x="0" y="2379"/>
          <a:ext cx="2809765" cy="10403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Digital Ledger</a:t>
          </a:r>
          <a:endParaRPr lang="en-US" sz="2900" kern="1200" dirty="0"/>
        </a:p>
      </dsp:txBody>
      <dsp:txXfrm>
        <a:off x="50785" y="53164"/>
        <a:ext cx="2708195" cy="938757"/>
      </dsp:txXfrm>
    </dsp:sp>
    <dsp:sp modelId="{F3D3AFF3-1380-4DCC-9A0A-702E05E2D0FA}">
      <dsp:nvSpPr>
        <dsp:cNvPr id="0" name=""/>
        <dsp:cNvSpPr/>
      </dsp:nvSpPr>
      <dsp:spPr>
        <a:xfrm rot="5400000">
          <a:off x="4891203" y="-882681"/>
          <a:ext cx="832262" cy="499513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CA" sz="1900" kern="1200" dirty="0" smtClean="0"/>
            <a:t>Private keys required to generate digital signatures for each transaction</a:t>
          </a:r>
          <a:endParaRPr lang="en-US" sz="1900" kern="1200" dirty="0"/>
        </a:p>
        <a:p>
          <a:pPr marL="171450" lvl="1" indent="-171450" algn="l" defTabSz="844550">
            <a:lnSpc>
              <a:spcPct val="90000"/>
            </a:lnSpc>
            <a:spcBef>
              <a:spcPct val="0"/>
            </a:spcBef>
            <a:spcAft>
              <a:spcPct val="15000"/>
            </a:spcAft>
            <a:buChar char="••"/>
          </a:pPr>
          <a:r>
            <a:rPr lang="en-CA" sz="1900" kern="1200" dirty="0" smtClean="0"/>
            <a:t>Digital wallet</a:t>
          </a:r>
          <a:endParaRPr lang="en-US" sz="1900" kern="1200" dirty="0"/>
        </a:p>
      </dsp:txBody>
      <dsp:txXfrm rot="-5400000">
        <a:off x="2809765" y="1239385"/>
        <a:ext cx="4954510" cy="751006"/>
      </dsp:txXfrm>
    </dsp:sp>
    <dsp:sp modelId="{394EE048-B097-4CA0-A584-028874D7F0B3}">
      <dsp:nvSpPr>
        <dsp:cNvPr id="0" name=""/>
        <dsp:cNvSpPr/>
      </dsp:nvSpPr>
      <dsp:spPr>
        <a:xfrm>
          <a:off x="0" y="1094723"/>
          <a:ext cx="2809765" cy="10403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Digital signature</a:t>
          </a:r>
          <a:endParaRPr lang="en-US" sz="2900" kern="1200" dirty="0"/>
        </a:p>
      </dsp:txBody>
      <dsp:txXfrm>
        <a:off x="50785" y="1145508"/>
        <a:ext cx="2708195" cy="938757"/>
      </dsp:txXfrm>
    </dsp:sp>
    <dsp:sp modelId="{01E18DA8-998A-4D4D-B3D9-570623EED842}">
      <dsp:nvSpPr>
        <dsp:cNvPr id="0" name=""/>
        <dsp:cNvSpPr/>
      </dsp:nvSpPr>
      <dsp:spPr>
        <a:xfrm rot="5400000">
          <a:off x="4891203" y="209662"/>
          <a:ext cx="832262" cy="499513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Network of users</a:t>
          </a:r>
          <a:endParaRPr lang="en-US" sz="1900" kern="1200" dirty="0"/>
        </a:p>
        <a:p>
          <a:pPr marL="171450" lvl="1" indent="-171450" algn="l" defTabSz="844550">
            <a:lnSpc>
              <a:spcPct val="90000"/>
            </a:lnSpc>
            <a:spcBef>
              <a:spcPct val="0"/>
            </a:spcBef>
            <a:spcAft>
              <a:spcPct val="15000"/>
            </a:spcAft>
            <a:buChar char="••"/>
          </a:pPr>
          <a:r>
            <a:rPr lang="en-US" sz="1900" kern="1200" dirty="0" smtClean="0"/>
            <a:t>No individual user owns all the records</a:t>
          </a:r>
          <a:endParaRPr lang="en-US" sz="1900" kern="1200" dirty="0"/>
        </a:p>
      </dsp:txBody>
      <dsp:txXfrm rot="-5400000">
        <a:off x="2809765" y="2331728"/>
        <a:ext cx="4954510" cy="751006"/>
      </dsp:txXfrm>
    </dsp:sp>
    <dsp:sp modelId="{B5E17877-300D-43D0-A976-B55DBBF9D634}">
      <dsp:nvSpPr>
        <dsp:cNvPr id="0" name=""/>
        <dsp:cNvSpPr/>
      </dsp:nvSpPr>
      <dsp:spPr>
        <a:xfrm>
          <a:off x="0" y="2187067"/>
          <a:ext cx="2809765" cy="10403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Decentralized</a:t>
          </a:r>
          <a:endParaRPr lang="en-US" sz="2900" kern="1200" dirty="0"/>
        </a:p>
      </dsp:txBody>
      <dsp:txXfrm>
        <a:off x="50785" y="2237852"/>
        <a:ext cx="2708195" cy="938757"/>
      </dsp:txXfrm>
    </dsp:sp>
    <dsp:sp modelId="{0212F43E-7F42-4577-999B-5EE9CC360D27}">
      <dsp:nvSpPr>
        <dsp:cNvPr id="0" name=""/>
        <dsp:cNvSpPr/>
      </dsp:nvSpPr>
      <dsp:spPr>
        <a:xfrm rot="5400000">
          <a:off x="4891203" y="1302006"/>
          <a:ext cx="832262" cy="499513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Confirm accuracy of transactions</a:t>
          </a:r>
          <a:endParaRPr lang="en-US" sz="1900" kern="1200" dirty="0"/>
        </a:p>
        <a:p>
          <a:pPr marL="171450" lvl="1" indent="-171450" algn="l" defTabSz="844550">
            <a:lnSpc>
              <a:spcPct val="90000"/>
            </a:lnSpc>
            <a:spcBef>
              <a:spcPct val="0"/>
            </a:spcBef>
            <a:spcAft>
              <a:spcPct val="15000"/>
            </a:spcAft>
            <a:buChar char="••"/>
          </a:pPr>
          <a:r>
            <a:rPr lang="en-US" sz="1900" kern="1200" dirty="0" smtClean="0"/>
            <a:t>Small bit coin reward!</a:t>
          </a:r>
          <a:endParaRPr lang="en-US" sz="1900" kern="1200" dirty="0"/>
        </a:p>
      </dsp:txBody>
      <dsp:txXfrm rot="-5400000">
        <a:off x="2809765" y="3424072"/>
        <a:ext cx="4954510" cy="751006"/>
      </dsp:txXfrm>
    </dsp:sp>
    <dsp:sp modelId="{C4BE74EC-D5D7-4187-92C2-C54542A82CC0}">
      <dsp:nvSpPr>
        <dsp:cNvPr id="0" name=""/>
        <dsp:cNvSpPr/>
      </dsp:nvSpPr>
      <dsp:spPr>
        <a:xfrm>
          <a:off x="0" y="3279411"/>
          <a:ext cx="2809765" cy="10403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Miners</a:t>
          </a:r>
          <a:endParaRPr lang="en-US" sz="2900" kern="1200" dirty="0"/>
        </a:p>
      </dsp:txBody>
      <dsp:txXfrm>
        <a:off x="50785" y="3330196"/>
        <a:ext cx="2708195" cy="938757"/>
      </dsp:txXfrm>
    </dsp:sp>
    <dsp:sp modelId="{56F153AF-A510-40DD-8D83-78C25C5D4DCC}">
      <dsp:nvSpPr>
        <dsp:cNvPr id="0" name=""/>
        <dsp:cNvSpPr/>
      </dsp:nvSpPr>
      <dsp:spPr>
        <a:xfrm rot="5400000">
          <a:off x="4891203" y="2394350"/>
          <a:ext cx="832262" cy="499513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New currency rewarded to miners</a:t>
          </a:r>
          <a:endParaRPr lang="en-US" sz="1900" kern="1200" dirty="0"/>
        </a:p>
        <a:p>
          <a:pPr marL="171450" lvl="1" indent="-171450" algn="l" defTabSz="844550">
            <a:lnSpc>
              <a:spcPct val="90000"/>
            </a:lnSpc>
            <a:spcBef>
              <a:spcPct val="0"/>
            </a:spcBef>
            <a:spcAft>
              <a:spcPct val="15000"/>
            </a:spcAft>
            <a:buChar char="••"/>
          </a:pPr>
          <a:r>
            <a:rPr lang="en-US" sz="1900" kern="1200" dirty="0" smtClean="0"/>
            <a:t>No more “new money” after 2040</a:t>
          </a:r>
          <a:endParaRPr lang="en-US" sz="1900" kern="1200" dirty="0"/>
        </a:p>
      </dsp:txBody>
      <dsp:txXfrm rot="-5400000">
        <a:off x="2809765" y="4516416"/>
        <a:ext cx="4954510" cy="751006"/>
      </dsp:txXfrm>
    </dsp:sp>
    <dsp:sp modelId="{D45A006B-F451-4B72-9599-9367936203E6}">
      <dsp:nvSpPr>
        <dsp:cNvPr id="0" name=""/>
        <dsp:cNvSpPr/>
      </dsp:nvSpPr>
      <dsp:spPr>
        <a:xfrm>
          <a:off x="0" y="4371755"/>
          <a:ext cx="2809765" cy="10403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lvl="0" algn="ctr" defTabSz="1289050">
            <a:lnSpc>
              <a:spcPct val="90000"/>
            </a:lnSpc>
            <a:spcBef>
              <a:spcPct val="0"/>
            </a:spcBef>
            <a:spcAft>
              <a:spcPct val="35000"/>
            </a:spcAft>
          </a:pPr>
          <a:r>
            <a:rPr lang="en-US" sz="2900" kern="1200" dirty="0" smtClean="0"/>
            <a:t>Inflation</a:t>
          </a:r>
          <a:endParaRPr lang="en-US" sz="2900" kern="1200" dirty="0"/>
        </a:p>
      </dsp:txBody>
      <dsp:txXfrm>
        <a:off x="50785" y="4422540"/>
        <a:ext cx="2708195" cy="9387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ED444-6E5F-4FA0-BD72-0D64ABC6B255}">
      <dsp:nvSpPr>
        <dsp:cNvPr id="0" name=""/>
        <dsp:cNvSpPr/>
      </dsp:nvSpPr>
      <dsp:spPr>
        <a:xfrm>
          <a:off x="2044272" y="0"/>
          <a:ext cx="1971844" cy="109546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CA" sz="2100" b="1" kern="1200" dirty="0" smtClean="0">
              <a:solidFill>
                <a:srgbClr val="C00000"/>
              </a:solidFill>
            </a:rPr>
            <a:t>Traditional banking system</a:t>
          </a:r>
          <a:endParaRPr lang="en-US" sz="2100" b="1" kern="1200" dirty="0">
            <a:solidFill>
              <a:srgbClr val="C00000"/>
            </a:solidFill>
          </a:endParaRPr>
        </a:p>
      </dsp:txBody>
      <dsp:txXfrm>
        <a:off x="2076357" y="32085"/>
        <a:ext cx="1907674" cy="1031299"/>
      </dsp:txXfrm>
    </dsp:sp>
    <dsp:sp modelId="{EC411B8A-4783-424F-8BED-2B84FA3BBB27}">
      <dsp:nvSpPr>
        <dsp:cNvPr id="0" name=""/>
        <dsp:cNvSpPr/>
      </dsp:nvSpPr>
      <dsp:spPr>
        <a:xfrm>
          <a:off x="4892492" y="0"/>
          <a:ext cx="1971844" cy="109546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CA" sz="2100" b="1" kern="1200" dirty="0" err="1" smtClean="0">
              <a:solidFill>
                <a:srgbClr val="C00000"/>
              </a:solidFill>
            </a:rPr>
            <a:t>Bitcoin</a:t>
          </a:r>
          <a:r>
            <a:rPr lang="en-CA" sz="2100" b="1" kern="1200" dirty="0" smtClean="0">
              <a:solidFill>
                <a:srgbClr val="C00000"/>
              </a:solidFill>
            </a:rPr>
            <a:t> system</a:t>
          </a:r>
          <a:endParaRPr lang="en-CA" sz="2100" b="1" kern="1200" dirty="0">
            <a:solidFill>
              <a:srgbClr val="C00000"/>
            </a:solidFill>
          </a:endParaRPr>
        </a:p>
      </dsp:txBody>
      <dsp:txXfrm>
        <a:off x="4924577" y="32085"/>
        <a:ext cx="1907674" cy="1031299"/>
      </dsp:txXfrm>
    </dsp:sp>
    <dsp:sp modelId="{05B1FB1E-3F78-4231-A3AA-C03D569FCFA1}">
      <dsp:nvSpPr>
        <dsp:cNvPr id="0" name=""/>
        <dsp:cNvSpPr/>
      </dsp:nvSpPr>
      <dsp:spPr>
        <a:xfrm>
          <a:off x="4043503" y="4655744"/>
          <a:ext cx="821602" cy="821602"/>
        </a:xfrm>
        <a:prstGeom prst="triangl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60589E-BD0F-4C82-9E82-567AFCE2F32E}">
      <dsp:nvSpPr>
        <dsp:cNvPr id="0" name=""/>
        <dsp:cNvSpPr/>
      </dsp:nvSpPr>
      <dsp:spPr>
        <a:xfrm>
          <a:off x="1989498" y="4311767"/>
          <a:ext cx="4929612" cy="33302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79BF9-08AE-42A5-9F94-D3502438FADA}">
      <dsp:nvSpPr>
        <dsp:cNvPr id="0" name=""/>
        <dsp:cNvSpPr/>
      </dsp:nvSpPr>
      <dsp:spPr>
        <a:xfrm>
          <a:off x="4892492" y="3352136"/>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dirty="0" smtClean="0"/>
            <a:t>No centralized entity controls ledger</a:t>
          </a:r>
          <a:endParaRPr lang="en-CA" sz="1600" kern="1200" dirty="0"/>
        </a:p>
      </dsp:txBody>
      <dsp:txXfrm>
        <a:off x="4937412" y="3397056"/>
        <a:ext cx="1882004" cy="830354"/>
      </dsp:txXfrm>
    </dsp:sp>
    <dsp:sp modelId="{898271CF-4580-41FF-A345-F3D4260D6AD7}">
      <dsp:nvSpPr>
        <dsp:cNvPr id="0" name=""/>
        <dsp:cNvSpPr/>
      </dsp:nvSpPr>
      <dsp:spPr>
        <a:xfrm>
          <a:off x="4892492" y="2366213"/>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smtClean="0"/>
            <a:t>ALL transactions in history of Bitcoin can be viewed</a:t>
          </a:r>
          <a:endParaRPr lang="en-CA" sz="1600" kern="1200" dirty="0"/>
        </a:p>
      </dsp:txBody>
      <dsp:txXfrm>
        <a:off x="4937412" y="2411133"/>
        <a:ext cx="1882004" cy="830354"/>
      </dsp:txXfrm>
    </dsp:sp>
    <dsp:sp modelId="{63FB48F5-5237-43C0-89E5-4197B2A27A77}">
      <dsp:nvSpPr>
        <dsp:cNvPr id="0" name=""/>
        <dsp:cNvSpPr/>
      </dsp:nvSpPr>
      <dsp:spPr>
        <a:xfrm>
          <a:off x="4892492" y="1380291"/>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dirty="0" smtClean="0"/>
            <a:t>No trust in any entity required</a:t>
          </a:r>
          <a:endParaRPr lang="en-CA" sz="1600" kern="1200" dirty="0"/>
        </a:p>
      </dsp:txBody>
      <dsp:txXfrm>
        <a:off x="4937412" y="1425211"/>
        <a:ext cx="1882004" cy="830354"/>
      </dsp:txXfrm>
    </dsp:sp>
    <dsp:sp modelId="{8254D072-EA7E-4E25-9A36-9ADB8972477E}">
      <dsp:nvSpPr>
        <dsp:cNvPr id="0" name=""/>
        <dsp:cNvSpPr/>
      </dsp:nvSpPr>
      <dsp:spPr>
        <a:xfrm>
          <a:off x="2044272" y="3352136"/>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smtClean="0"/>
            <a:t>Bank controls ledger</a:t>
          </a:r>
          <a:endParaRPr lang="en-CA" sz="1600" kern="1200" dirty="0"/>
        </a:p>
      </dsp:txBody>
      <dsp:txXfrm>
        <a:off x="2089192" y="3397056"/>
        <a:ext cx="1882004" cy="830354"/>
      </dsp:txXfrm>
    </dsp:sp>
    <dsp:sp modelId="{0B8D183D-427D-44EA-9EB0-9C2C5E621E02}">
      <dsp:nvSpPr>
        <dsp:cNvPr id="0" name=""/>
        <dsp:cNvSpPr/>
      </dsp:nvSpPr>
      <dsp:spPr>
        <a:xfrm>
          <a:off x="2044272" y="2366213"/>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smtClean="0"/>
            <a:t>Only individual’s transactions can be viewed</a:t>
          </a:r>
          <a:endParaRPr lang="en-CA" sz="1600" kern="1200" dirty="0"/>
        </a:p>
      </dsp:txBody>
      <dsp:txXfrm>
        <a:off x="2089192" y="2411133"/>
        <a:ext cx="1882004" cy="830354"/>
      </dsp:txXfrm>
    </dsp:sp>
    <dsp:sp modelId="{E6D2BCD6-317F-46E3-889C-3BF1E1616C15}">
      <dsp:nvSpPr>
        <dsp:cNvPr id="0" name=""/>
        <dsp:cNvSpPr/>
      </dsp:nvSpPr>
      <dsp:spPr>
        <a:xfrm>
          <a:off x="2044272" y="1380291"/>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CA" sz="1600" kern="1200" dirty="0" smtClean="0"/>
            <a:t>Trust in bank required to maintain ledger</a:t>
          </a:r>
          <a:endParaRPr lang="en-CA" sz="1600" kern="1200" dirty="0"/>
        </a:p>
      </dsp:txBody>
      <dsp:txXfrm>
        <a:off x="2089192" y="1425211"/>
        <a:ext cx="1882004" cy="8303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ED444-6E5F-4FA0-BD72-0D64ABC6B255}">
      <dsp:nvSpPr>
        <dsp:cNvPr id="0" name=""/>
        <dsp:cNvSpPr/>
      </dsp:nvSpPr>
      <dsp:spPr>
        <a:xfrm>
          <a:off x="2044272" y="0"/>
          <a:ext cx="1971844" cy="109546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CA" sz="4700" b="1" kern="1200" dirty="0" smtClean="0">
              <a:solidFill>
                <a:srgbClr val="C00000"/>
              </a:solidFill>
            </a:rPr>
            <a:t>Pros</a:t>
          </a:r>
          <a:endParaRPr lang="en-US" sz="4700" b="1" kern="1200" dirty="0">
            <a:solidFill>
              <a:srgbClr val="C00000"/>
            </a:solidFill>
          </a:endParaRPr>
        </a:p>
      </dsp:txBody>
      <dsp:txXfrm>
        <a:off x="2076357" y="32085"/>
        <a:ext cx="1907674" cy="1031299"/>
      </dsp:txXfrm>
    </dsp:sp>
    <dsp:sp modelId="{EC411B8A-4783-424F-8BED-2B84FA3BBB27}">
      <dsp:nvSpPr>
        <dsp:cNvPr id="0" name=""/>
        <dsp:cNvSpPr/>
      </dsp:nvSpPr>
      <dsp:spPr>
        <a:xfrm>
          <a:off x="4892492" y="0"/>
          <a:ext cx="1971844" cy="109546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CA" sz="4700" b="1" kern="1200" dirty="0" smtClean="0">
              <a:solidFill>
                <a:srgbClr val="C00000"/>
              </a:solidFill>
            </a:rPr>
            <a:t>Cons</a:t>
          </a:r>
          <a:endParaRPr lang="en-CA" sz="4700" b="1" kern="1200" dirty="0">
            <a:solidFill>
              <a:srgbClr val="C00000"/>
            </a:solidFill>
          </a:endParaRPr>
        </a:p>
      </dsp:txBody>
      <dsp:txXfrm>
        <a:off x="4924577" y="32085"/>
        <a:ext cx="1907674" cy="1031299"/>
      </dsp:txXfrm>
    </dsp:sp>
    <dsp:sp modelId="{05B1FB1E-3F78-4231-A3AA-C03D569FCFA1}">
      <dsp:nvSpPr>
        <dsp:cNvPr id="0" name=""/>
        <dsp:cNvSpPr/>
      </dsp:nvSpPr>
      <dsp:spPr>
        <a:xfrm>
          <a:off x="4043503" y="4655744"/>
          <a:ext cx="821602" cy="821602"/>
        </a:xfrm>
        <a:prstGeom prst="triangl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60589E-BD0F-4C82-9E82-567AFCE2F32E}">
      <dsp:nvSpPr>
        <dsp:cNvPr id="0" name=""/>
        <dsp:cNvSpPr/>
      </dsp:nvSpPr>
      <dsp:spPr>
        <a:xfrm>
          <a:off x="1989498" y="4311767"/>
          <a:ext cx="4929612" cy="33302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C79BF9-08AE-42A5-9F94-D3502438FADA}">
      <dsp:nvSpPr>
        <dsp:cNvPr id="0" name=""/>
        <dsp:cNvSpPr/>
      </dsp:nvSpPr>
      <dsp:spPr>
        <a:xfrm>
          <a:off x="4892492" y="3352136"/>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smtClean="0"/>
            <a:t>What else?</a:t>
          </a:r>
          <a:endParaRPr lang="en-CA" sz="2000" kern="1200" dirty="0"/>
        </a:p>
      </dsp:txBody>
      <dsp:txXfrm>
        <a:off x="4937412" y="3397056"/>
        <a:ext cx="1882004" cy="830354"/>
      </dsp:txXfrm>
    </dsp:sp>
    <dsp:sp modelId="{898271CF-4580-41FF-A345-F3D4260D6AD7}">
      <dsp:nvSpPr>
        <dsp:cNvPr id="0" name=""/>
        <dsp:cNvSpPr/>
      </dsp:nvSpPr>
      <dsp:spPr>
        <a:xfrm>
          <a:off x="4892492" y="2366213"/>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smtClean="0"/>
            <a:t>Credit risk</a:t>
          </a:r>
          <a:endParaRPr lang="en-CA" sz="2000" kern="1200" dirty="0"/>
        </a:p>
      </dsp:txBody>
      <dsp:txXfrm>
        <a:off x="4937412" y="2411133"/>
        <a:ext cx="1882004" cy="830354"/>
      </dsp:txXfrm>
    </dsp:sp>
    <dsp:sp modelId="{63FB48F5-5237-43C0-89E5-4197B2A27A77}">
      <dsp:nvSpPr>
        <dsp:cNvPr id="0" name=""/>
        <dsp:cNvSpPr/>
      </dsp:nvSpPr>
      <dsp:spPr>
        <a:xfrm>
          <a:off x="4892492" y="1380291"/>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CA" sz="1800" kern="1200" dirty="0" smtClean="0"/>
            <a:t>No formal institution (no peace of mind)</a:t>
          </a:r>
          <a:endParaRPr lang="en-CA" sz="1800" kern="1200" dirty="0"/>
        </a:p>
      </dsp:txBody>
      <dsp:txXfrm>
        <a:off x="4937412" y="1425211"/>
        <a:ext cx="1882004" cy="830354"/>
      </dsp:txXfrm>
    </dsp:sp>
    <dsp:sp modelId="{8254D072-EA7E-4E25-9A36-9ADB8972477E}">
      <dsp:nvSpPr>
        <dsp:cNvPr id="0" name=""/>
        <dsp:cNvSpPr/>
      </dsp:nvSpPr>
      <dsp:spPr>
        <a:xfrm>
          <a:off x="2044272" y="3352136"/>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smtClean="0"/>
            <a:t>Quicker!</a:t>
          </a:r>
          <a:endParaRPr lang="en-CA" sz="2000" kern="1200" dirty="0"/>
        </a:p>
      </dsp:txBody>
      <dsp:txXfrm>
        <a:off x="2089192" y="3397056"/>
        <a:ext cx="1882004" cy="830354"/>
      </dsp:txXfrm>
    </dsp:sp>
    <dsp:sp modelId="{0B8D183D-427D-44EA-9EB0-9C2C5E621E02}">
      <dsp:nvSpPr>
        <dsp:cNvPr id="0" name=""/>
        <dsp:cNvSpPr/>
      </dsp:nvSpPr>
      <dsp:spPr>
        <a:xfrm>
          <a:off x="2044272" y="2366213"/>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smtClean="0"/>
            <a:t>Better rates</a:t>
          </a:r>
          <a:endParaRPr lang="en-CA" sz="2000" kern="1200" dirty="0"/>
        </a:p>
      </dsp:txBody>
      <dsp:txXfrm>
        <a:off x="2089192" y="2411133"/>
        <a:ext cx="1882004" cy="830354"/>
      </dsp:txXfrm>
    </dsp:sp>
    <dsp:sp modelId="{E6D2BCD6-317F-46E3-889C-3BF1E1616C15}">
      <dsp:nvSpPr>
        <dsp:cNvPr id="0" name=""/>
        <dsp:cNvSpPr/>
      </dsp:nvSpPr>
      <dsp:spPr>
        <a:xfrm>
          <a:off x="2044272" y="1380291"/>
          <a:ext cx="1971844" cy="9201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CA" sz="2000" kern="1200" dirty="0" smtClean="0"/>
            <a:t>No middle man!</a:t>
          </a:r>
          <a:endParaRPr lang="en-CA" sz="2000" kern="1200" dirty="0"/>
        </a:p>
      </dsp:txBody>
      <dsp:txXfrm>
        <a:off x="2089192" y="1425211"/>
        <a:ext cx="1882004" cy="8303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2FE37-8CDC-4A64-AB82-24E75FD45956}">
      <dsp:nvSpPr>
        <dsp:cNvPr id="0" name=""/>
        <dsp:cNvSpPr/>
      </dsp:nvSpPr>
      <dsp:spPr>
        <a:xfrm>
          <a:off x="-6253668" y="-956979"/>
          <a:ext cx="7446396" cy="7446396"/>
        </a:xfrm>
        <a:prstGeom prst="blockArc">
          <a:avLst>
            <a:gd name="adj1" fmla="val 18900000"/>
            <a:gd name="adj2" fmla="val 2700000"/>
            <a:gd name="adj3" fmla="val 29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A6DA01-FAFB-48BA-8313-2AEA3438FD75}">
      <dsp:nvSpPr>
        <dsp:cNvPr id="0" name=""/>
        <dsp:cNvSpPr/>
      </dsp:nvSpPr>
      <dsp:spPr>
        <a:xfrm>
          <a:off x="767902" y="553243"/>
          <a:ext cx="7601249" cy="11064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8275" tIns="83820" rIns="83820" bIns="83820" numCol="1" spcCol="1270" anchor="ctr" anchorCtr="0">
          <a:noAutofit/>
        </a:bodyPr>
        <a:lstStyle/>
        <a:p>
          <a:pPr lvl="0" algn="l" defTabSz="1466850">
            <a:lnSpc>
              <a:spcPct val="90000"/>
            </a:lnSpc>
            <a:spcBef>
              <a:spcPct val="0"/>
            </a:spcBef>
            <a:spcAft>
              <a:spcPct val="35000"/>
            </a:spcAft>
          </a:pPr>
          <a:r>
            <a:rPr lang="en-US" sz="3300" kern="1200" dirty="0" smtClean="0"/>
            <a:t>Financial Analysts use Twitter to extract useful info</a:t>
          </a:r>
          <a:endParaRPr lang="en-US" sz="3300" kern="1200" dirty="0"/>
        </a:p>
      </dsp:txBody>
      <dsp:txXfrm>
        <a:off x="767902" y="553243"/>
        <a:ext cx="7601249" cy="1106487"/>
      </dsp:txXfrm>
    </dsp:sp>
    <dsp:sp modelId="{EDD10286-E51A-4469-92B0-B5F86B1A46F7}">
      <dsp:nvSpPr>
        <dsp:cNvPr id="0" name=""/>
        <dsp:cNvSpPr/>
      </dsp:nvSpPr>
      <dsp:spPr>
        <a:xfrm>
          <a:off x="76347" y="414932"/>
          <a:ext cx="1383109" cy="138310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918B23-6AE5-4173-B50D-63946CC77C39}">
      <dsp:nvSpPr>
        <dsp:cNvPr id="0" name=""/>
        <dsp:cNvSpPr/>
      </dsp:nvSpPr>
      <dsp:spPr>
        <a:xfrm>
          <a:off x="1170110" y="2212975"/>
          <a:ext cx="7199041" cy="11064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8275" tIns="83820" rIns="83820" bIns="83820" numCol="1" spcCol="1270" anchor="ctr" anchorCtr="0">
          <a:noAutofit/>
        </a:bodyPr>
        <a:lstStyle/>
        <a:p>
          <a:pPr lvl="0" algn="l" defTabSz="1466850">
            <a:lnSpc>
              <a:spcPct val="90000"/>
            </a:lnSpc>
            <a:spcBef>
              <a:spcPct val="0"/>
            </a:spcBef>
            <a:spcAft>
              <a:spcPct val="35000"/>
            </a:spcAft>
          </a:pPr>
          <a:r>
            <a:rPr lang="en-US" sz="3300" kern="1200" dirty="0" smtClean="0"/>
            <a:t>Investor Relations departments use Twitter</a:t>
          </a:r>
          <a:endParaRPr lang="en-US" sz="3300" kern="1200" dirty="0"/>
        </a:p>
      </dsp:txBody>
      <dsp:txXfrm>
        <a:off x="1170110" y="2212975"/>
        <a:ext cx="7199041" cy="1106487"/>
      </dsp:txXfrm>
    </dsp:sp>
    <dsp:sp modelId="{84848398-3E9C-4AAD-A2B3-9AD7401DBA41}">
      <dsp:nvSpPr>
        <dsp:cNvPr id="0" name=""/>
        <dsp:cNvSpPr/>
      </dsp:nvSpPr>
      <dsp:spPr>
        <a:xfrm>
          <a:off x="478555" y="2074664"/>
          <a:ext cx="1383109" cy="138310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998510-660F-4777-8883-4B04567A9DF7}">
      <dsp:nvSpPr>
        <dsp:cNvPr id="0" name=""/>
        <dsp:cNvSpPr/>
      </dsp:nvSpPr>
      <dsp:spPr>
        <a:xfrm>
          <a:off x="767902" y="3872706"/>
          <a:ext cx="7601249" cy="11064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8275" tIns="83820" rIns="83820" bIns="83820" numCol="1" spcCol="1270" anchor="ctr" anchorCtr="0">
          <a:noAutofit/>
        </a:bodyPr>
        <a:lstStyle/>
        <a:p>
          <a:pPr lvl="0" algn="l" defTabSz="1466850">
            <a:lnSpc>
              <a:spcPct val="90000"/>
            </a:lnSpc>
            <a:spcBef>
              <a:spcPct val="0"/>
            </a:spcBef>
            <a:spcAft>
              <a:spcPct val="35000"/>
            </a:spcAft>
          </a:pPr>
          <a:r>
            <a:rPr lang="en-US" sz="3300" kern="1200" dirty="0" smtClean="0"/>
            <a:t>Twitter ETF</a:t>
          </a:r>
          <a:endParaRPr lang="en-US" sz="3300" kern="1200" dirty="0"/>
        </a:p>
      </dsp:txBody>
      <dsp:txXfrm>
        <a:off x="767902" y="3872706"/>
        <a:ext cx="7601249" cy="1106487"/>
      </dsp:txXfrm>
    </dsp:sp>
    <dsp:sp modelId="{62B1A3C5-6331-4660-BAA2-211CC14F232E}">
      <dsp:nvSpPr>
        <dsp:cNvPr id="0" name=""/>
        <dsp:cNvSpPr/>
      </dsp:nvSpPr>
      <dsp:spPr>
        <a:xfrm>
          <a:off x="76347" y="3734395"/>
          <a:ext cx="1383109" cy="138310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F8AF6-EAED-4F44-98AF-3D1077FB84A9}">
      <dsp:nvSpPr>
        <dsp:cNvPr id="0" name=""/>
        <dsp:cNvSpPr/>
      </dsp:nvSpPr>
      <dsp:spPr>
        <a:xfrm>
          <a:off x="0" y="3612990"/>
          <a:ext cx="8229600" cy="9129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CA" sz="1300" kern="1200" dirty="0" smtClean="0"/>
            <a:t>Goals</a:t>
          </a:r>
        </a:p>
        <a:p>
          <a:pPr lvl="0" algn="ctr" defTabSz="577850">
            <a:lnSpc>
              <a:spcPct val="90000"/>
            </a:lnSpc>
            <a:spcBef>
              <a:spcPct val="0"/>
            </a:spcBef>
            <a:spcAft>
              <a:spcPct val="35000"/>
            </a:spcAft>
          </a:pPr>
          <a:r>
            <a:rPr lang="en-CA" sz="1300" kern="1200" dirty="0" smtClean="0"/>
            <a:t>(Hasbrouck and Saar 2011)</a:t>
          </a:r>
          <a:endParaRPr lang="en-CA" sz="1300" kern="1200" dirty="0"/>
        </a:p>
      </dsp:txBody>
      <dsp:txXfrm>
        <a:off x="0" y="3612990"/>
        <a:ext cx="2468880" cy="912971"/>
      </dsp:txXfrm>
    </dsp:sp>
    <dsp:sp modelId="{4EA87880-C1CB-449D-A801-6C92EF1C6EFB}">
      <dsp:nvSpPr>
        <dsp:cNvPr id="0" name=""/>
        <dsp:cNvSpPr/>
      </dsp:nvSpPr>
      <dsp:spPr>
        <a:xfrm>
          <a:off x="0" y="2339061"/>
          <a:ext cx="8229600" cy="9129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CA" sz="1300" kern="1200" dirty="0" smtClean="0"/>
            <a:t>Participants</a:t>
          </a:r>
        </a:p>
        <a:p>
          <a:pPr lvl="0" algn="ctr" defTabSz="577850">
            <a:lnSpc>
              <a:spcPct val="90000"/>
            </a:lnSpc>
            <a:spcBef>
              <a:spcPct val="0"/>
            </a:spcBef>
            <a:spcAft>
              <a:spcPct val="35000"/>
            </a:spcAft>
          </a:pPr>
          <a:r>
            <a:rPr lang="en-CA" sz="1300" kern="1200" dirty="0" smtClean="0"/>
            <a:t>(Hasbrouck and Saar 2011)</a:t>
          </a:r>
          <a:endParaRPr lang="en-CA" sz="1300" kern="1200" dirty="0"/>
        </a:p>
      </dsp:txBody>
      <dsp:txXfrm>
        <a:off x="0" y="2339061"/>
        <a:ext cx="2468880" cy="912971"/>
      </dsp:txXfrm>
    </dsp:sp>
    <dsp:sp modelId="{03F5E48F-8A82-40F2-9583-7C4064BA01D3}">
      <dsp:nvSpPr>
        <dsp:cNvPr id="0" name=""/>
        <dsp:cNvSpPr/>
      </dsp:nvSpPr>
      <dsp:spPr>
        <a:xfrm>
          <a:off x="0" y="1273928"/>
          <a:ext cx="8229600" cy="9129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CA" sz="1300" kern="1200" dirty="0" smtClean="0"/>
            <a:t>Types of Algorithmic Trading </a:t>
          </a:r>
        </a:p>
        <a:p>
          <a:pPr lvl="0" algn="ctr" defTabSz="577850">
            <a:lnSpc>
              <a:spcPct val="90000"/>
            </a:lnSpc>
            <a:spcBef>
              <a:spcPct val="0"/>
            </a:spcBef>
            <a:spcAft>
              <a:spcPct val="35000"/>
            </a:spcAft>
          </a:pPr>
          <a:r>
            <a:rPr lang="en-CA" sz="1300" kern="1200" dirty="0" smtClean="0"/>
            <a:t> </a:t>
          </a:r>
          <a:endParaRPr lang="en-CA" sz="1300" kern="1200" dirty="0"/>
        </a:p>
      </dsp:txBody>
      <dsp:txXfrm>
        <a:off x="0" y="1273928"/>
        <a:ext cx="2468880" cy="912971"/>
      </dsp:txXfrm>
    </dsp:sp>
    <dsp:sp modelId="{DC465261-7924-476D-83BD-7628D338B040}">
      <dsp:nvSpPr>
        <dsp:cNvPr id="0" name=""/>
        <dsp:cNvSpPr/>
      </dsp:nvSpPr>
      <dsp:spPr>
        <a:xfrm>
          <a:off x="0" y="208795"/>
          <a:ext cx="8229600" cy="9129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latin typeface="Calibri" pitchFamily="34" charset="0"/>
            </a:rPr>
            <a:t>“</a:t>
          </a:r>
          <a:r>
            <a:rPr lang="de-DE" sz="1300" kern="1200" dirty="0" smtClean="0">
              <a:solidFill>
                <a:srgbClr val="000000"/>
              </a:solidFill>
              <a:latin typeface="Calibri" pitchFamily="34" charset="0"/>
              <a:ea typeface="MS Gothic" pitchFamily="49" charset="-128"/>
            </a:rPr>
            <a:t>The </a:t>
          </a:r>
          <a:r>
            <a:rPr lang="de-DE" sz="1300" kern="1200" dirty="0" err="1" smtClean="0">
              <a:solidFill>
                <a:srgbClr val="000000"/>
              </a:solidFill>
              <a:latin typeface="Calibri" pitchFamily="34" charset="0"/>
              <a:ea typeface="MS Gothic" pitchFamily="49" charset="-128"/>
            </a:rPr>
            <a:t>use</a:t>
          </a:r>
          <a:r>
            <a:rPr lang="de-DE" sz="1300" kern="1200" dirty="0" smtClean="0">
              <a:solidFill>
                <a:srgbClr val="000000"/>
              </a:solidFill>
              <a:latin typeface="Calibri" pitchFamily="34" charset="0"/>
              <a:ea typeface="MS Gothic" pitchFamily="49" charset="-128"/>
            </a:rPr>
            <a:t> </a:t>
          </a:r>
          <a:r>
            <a:rPr lang="de-DE" sz="1300" kern="1200" dirty="0" err="1" smtClean="0">
              <a:solidFill>
                <a:srgbClr val="000000"/>
              </a:solidFill>
              <a:latin typeface="Calibri" pitchFamily="34" charset="0"/>
              <a:ea typeface="MS Gothic" pitchFamily="49" charset="-128"/>
            </a:rPr>
            <a:t>of</a:t>
          </a:r>
          <a:r>
            <a:rPr lang="de-DE" sz="1300" kern="1200" dirty="0" smtClean="0">
              <a:solidFill>
                <a:srgbClr val="000000"/>
              </a:solidFill>
              <a:latin typeface="Calibri" pitchFamily="34" charset="0"/>
              <a:ea typeface="MS Gothic" pitchFamily="49" charset="-128"/>
            </a:rPr>
            <a:t> </a:t>
          </a:r>
          <a:r>
            <a:rPr lang="de-DE" sz="1300" kern="1200" dirty="0" err="1" smtClean="0">
              <a:solidFill>
                <a:srgbClr val="000000"/>
              </a:solidFill>
              <a:latin typeface="Calibri" pitchFamily="34" charset="0"/>
              <a:ea typeface="MS Gothic" pitchFamily="49" charset="-128"/>
            </a:rPr>
            <a:t>computer</a:t>
          </a:r>
          <a:r>
            <a:rPr lang="de-DE" sz="1300" kern="1200" dirty="0" smtClean="0">
              <a:solidFill>
                <a:srgbClr val="000000"/>
              </a:solidFill>
              <a:latin typeface="Calibri" pitchFamily="34" charset="0"/>
              <a:ea typeface="MS Gothic" pitchFamily="49" charset="-128"/>
            </a:rPr>
            <a:t> </a:t>
          </a:r>
          <a:r>
            <a:rPr lang="de-DE" sz="1300" kern="1200" dirty="0" err="1" smtClean="0">
              <a:solidFill>
                <a:srgbClr val="000000"/>
              </a:solidFill>
              <a:latin typeface="Calibri" pitchFamily="34" charset="0"/>
              <a:ea typeface="MS Gothic" pitchFamily="49" charset="-128"/>
            </a:rPr>
            <a:t>algorithms</a:t>
          </a:r>
          <a:r>
            <a:rPr lang="de-DE" sz="1300" kern="1200" dirty="0" smtClean="0">
              <a:solidFill>
                <a:srgbClr val="000000"/>
              </a:solidFill>
              <a:latin typeface="Calibri" pitchFamily="34" charset="0"/>
              <a:ea typeface="MS Gothic" pitchFamily="49" charset="-128"/>
            </a:rPr>
            <a:t> </a:t>
          </a:r>
          <a:r>
            <a:rPr lang="de-DE" sz="1300" kern="1200" dirty="0" err="1" smtClean="0">
              <a:solidFill>
                <a:srgbClr val="000000"/>
              </a:solidFill>
              <a:latin typeface="Calibri" pitchFamily="34" charset="0"/>
              <a:ea typeface="MS Gothic" pitchFamily="49" charset="-128"/>
            </a:rPr>
            <a:t>to</a:t>
          </a:r>
          <a:r>
            <a:rPr lang="de-DE" sz="1300" kern="1200" dirty="0" smtClean="0">
              <a:solidFill>
                <a:srgbClr val="000000"/>
              </a:solidFill>
              <a:latin typeface="Calibri" pitchFamily="34" charset="0"/>
              <a:ea typeface="MS Gothic" pitchFamily="49" charset="-128"/>
            </a:rPr>
            <a:t> manage </a:t>
          </a:r>
          <a:r>
            <a:rPr lang="de-DE" sz="1300" kern="1200" dirty="0" err="1" smtClean="0">
              <a:solidFill>
                <a:srgbClr val="000000"/>
              </a:solidFill>
              <a:latin typeface="Calibri" pitchFamily="34" charset="0"/>
              <a:ea typeface="MS Gothic" pitchFamily="49" charset="-128"/>
            </a:rPr>
            <a:t>the</a:t>
          </a:r>
          <a:r>
            <a:rPr lang="de-DE" sz="1300" kern="1200" dirty="0" smtClean="0">
              <a:solidFill>
                <a:srgbClr val="000000"/>
              </a:solidFill>
              <a:latin typeface="Calibri" pitchFamily="34" charset="0"/>
              <a:ea typeface="MS Gothic" pitchFamily="49" charset="-128"/>
            </a:rPr>
            <a:t> </a:t>
          </a:r>
          <a:r>
            <a:rPr lang="de-DE" sz="1300" kern="1200" dirty="0" err="1" smtClean="0">
              <a:solidFill>
                <a:srgbClr val="000000"/>
              </a:solidFill>
              <a:latin typeface="Calibri" pitchFamily="34" charset="0"/>
              <a:ea typeface="MS Gothic" pitchFamily="49" charset="-128"/>
            </a:rPr>
            <a:t>trading</a:t>
          </a:r>
          <a:r>
            <a:rPr lang="de-DE" sz="1300" kern="1200" dirty="0" smtClean="0">
              <a:solidFill>
                <a:srgbClr val="000000"/>
              </a:solidFill>
              <a:latin typeface="Calibri" pitchFamily="34" charset="0"/>
              <a:ea typeface="MS Gothic" pitchFamily="49" charset="-128"/>
            </a:rPr>
            <a:t> </a:t>
          </a:r>
          <a:r>
            <a:rPr lang="de-DE" sz="1300" kern="1200" dirty="0" err="1" smtClean="0">
              <a:solidFill>
                <a:srgbClr val="000000"/>
              </a:solidFill>
              <a:latin typeface="Calibri" pitchFamily="34" charset="0"/>
              <a:ea typeface="MS Gothic" pitchFamily="49" charset="-128"/>
            </a:rPr>
            <a:t>process</a:t>
          </a:r>
          <a:r>
            <a:rPr lang="de-DE" sz="1300" kern="1200" dirty="0" smtClean="0">
              <a:solidFill>
                <a:srgbClr val="000000"/>
              </a:solidFill>
              <a:latin typeface="Calibri" pitchFamily="34" charset="0"/>
              <a:ea typeface="MS Gothic" pitchFamily="49" charset="-128"/>
            </a:rPr>
            <a:t>.“</a:t>
          </a:r>
        </a:p>
        <a:p>
          <a:pPr lvl="0" algn="ctr" defTabSz="577850">
            <a:lnSpc>
              <a:spcPct val="90000"/>
            </a:lnSpc>
            <a:spcBef>
              <a:spcPct val="0"/>
            </a:spcBef>
            <a:spcAft>
              <a:spcPct val="35000"/>
            </a:spcAft>
          </a:pPr>
          <a:r>
            <a:rPr lang="de-DE" sz="1300" kern="1200" dirty="0" smtClean="0">
              <a:solidFill>
                <a:srgbClr val="000000"/>
              </a:solidFill>
              <a:latin typeface="Calibri" pitchFamily="34" charset="0"/>
              <a:ea typeface="MS Gothic" pitchFamily="49" charset="-128"/>
            </a:rPr>
            <a:t>(Hendershott et al. 2011)</a:t>
          </a:r>
        </a:p>
      </dsp:txBody>
      <dsp:txXfrm>
        <a:off x="0" y="208795"/>
        <a:ext cx="2468880" cy="912971"/>
      </dsp:txXfrm>
    </dsp:sp>
    <dsp:sp modelId="{7BB96FAE-7F3F-4A5D-B61D-C14AADA10F4E}">
      <dsp:nvSpPr>
        <dsp:cNvPr id="0" name=""/>
        <dsp:cNvSpPr/>
      </dsp:nvSpPr>
      <dsp:spPr>
        <a:xfrm>
          <a:off x="4483235" y="284876"/>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CA" sz="1200" kern="1200" dirty="0" smtClean="0"/>
            <a:t>Algorithmic Trading</a:t>
          </a:r>
          <a:endParaRPr lang="en-CA" sz="1200" kern="1200" dirty="0"/>
        </a:p>
      </dsp:txBody>
      <dsp:txXfrm>
        <a:off x="4505518" y="307159"/>
        <a:ext cx="1096648" cy="716243"/>
      </dsp:txXfrm>
    </dsp:sp>
    <dsp:sp modelId="{EA763EB6-A639-4B0D-83CE-B7880164E756}">
      <dsp:nvSpPr>
        <dsp:cNvPr id="0" name=""/>
        <dsp:cNvSpPr/>
      </dsp:nvSpPr>
      <dsp:spPr>
        <a:xfrm>
          <a:off x="3783365" y="1045685"/>
          <a:ext cx="1270476" cy="304323"/>
        </a:xfrm>
        <a:custGeom>
          <a:avLst/>
          <a:gdLst/>
          <a:ahLst/>
          <a:cxnLst/>
          <a:rect l="0" t="0" r="0" b="0"/>
          <a:pathLst>
            <a:path>
              <a:moveTo>
                <a:pt x="1270476" y="0"/>
              </a:moveTo>
              <a:lnTo>
                <a:pt x="1270476" y="152161"/>
              </a:lnTo>
              <a:lnTo>
                <a:pt x="0" y="152161"/>
              </a:lnTo>
              <a:lnTo>
                <a:pt x="0" y="3043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5A1AEF-9DC1-4FD6-B856-221C860826D7}">
      <dsp:nvSpPr>
        <dsp:cNvPr id="0" name=""/>
        <dsp:cNvSpPr/>
      </dsp:nvSpPr>
      <dsp:spPr>
        <a:xfrm>
          <a:off x="2786555" y="1350009"/>
          <a:ext cx="1993621"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CA" sz="1200" kern="1200" dirty="0" smtClean="0"/>
            <a:t>High-Frequency Trading</a:t>
          </a:r>
          <a:endParaRPr lang="en-CA" sz="1200" kern="1200" dirty="0"/>
        </a:p>
      </dsp:txBody>
      <dsp:txXfrm>
        <a:off x="2808838" y="1372292"/>
        <a:ext cx="1949055" cy="716243"/>
      </dsp:txXfrm>
    </dsp:sp>
    <dsp:sp modelId="{81140B31-A21C-4D68-A094-83697643F3BD}">
      <dsp:nvSpPr>
        <dsp:cNvPr id="0" name=""/>
        <dsp:cNvSpPr/>
      </dsp:nvSpPr>
      <dsp:spPr>
        <a:xfrm>
          <a:off x="3041576" y="2110819"/>
          <a:ext cx="741789" cy="304323"/>
        </a:xfrm>
        <a:custGeom>
          <a:avLst/>
          <a:gdLst/>
          <a:ahLst/>
          <a:cxnLst/>
          <a:rect l="0" t="0" r="0" b="0"/>
          <a:pathLst>
            <a:path>
              <a:moveTo>
                <a:pt x="741789" y="0"/>
              </a:moveTo>
              <a:lnTo>
                <a:pt x="741789" y="152161"/>
              </a:lnTo>
              <a:lnTo>
                <a:pt x="0" y="152161"/>
              </a:lnTo>
              <a:lnTo>
                <a:pt x="0" y="3043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3B210B-4EAF-4221-B639-0E59A8941D71}">
      <dsp:nvSpPr>
        <dsp:cNvPr id="0" name=""/>
        <dsp:cNvSpPr/>
      </dsp:nvSpPr>
      <dsp:spPr>
        <a:xfrm>
          <a:off x="2470969" y="2415142"/>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Hedge Funds</a:t>
          </a:r>
          <a:endParaRPr lang="en-CA" sz="1300" kern="1200" dirty="0"/>
        </a:p>
      </dsp:txBody>
      <dsp:txXfrm>
        <a:off x="2493252" y="2437425"/>
        <a:ext cx="1096648" cy="716243"/>
      </dsp:txXfrm>
    </dsp:sp>
    <dsp:sp modelId="{BFE7C2F0-8067-4AD0-9E13-5536CAD7FE97}">
      <dsp:nvSpPr>
        <dsp:cNvPr id="0" name=""/>
        <dsp:cNvSpPr/>
      </dsp:nvSpPr>
      <dsp:spPr>
        <a:xfrm>
          <a:off x="3041576" y="3175952"/>
          <a:ext cx="755027" cy="286391"/>
        </a:xfrm>
        <a:custGeom>
          <a:avLst/>
          <a:gdLst/>
          <a:ahLst/>
          <a:cxnLst/>
          <a:rect l="0" t="0" r="0" b="0"/>
          <a:pathLst>
            <a:path>
              <a:moveTo>
                <a:pt x="0" y="0"/>
              </a:moveTo>
              <a:lnTo>
                <a:pt x="0" y="143195"/>
              </a:lnTo>
              <a:lnTo>
                <a:pt x="755027" y="143195"/>
              </a:lnTo>
              <a:lnTo>
                <a:pt x="755027" y="2863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7AA235-6CFE-47B9-92C8-171F88DAD3C4}">
      <dsp:nvSpPr>
        <dsp:cNvPr id="0" name=""/>
        <dsp:cNvSpPr/>
      </dsp:nvSpPr>
      <dsp:spPr>
        <a:xfrm>
          <a:off x="3225996" y="3462343"/>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Profit</a:t>
          </a:r>
          <a:endParaRPr lang="en-CA" sz="1300" kern="1200" dirty="0"/>
        </a:p>
      </dsp:txBody>
      <dsp:txXfrm>
        <a:off x="3248279" y="3484626"/>
        <a:ext cx="1096648" cy="716243"/>
      </dsp:txXfrm>
    </dsp:sp>
    <dsp:sp modelId="{74D9A598-7763-4899-BF18-76F351C68849}">
      <dsp:nvSpPr>
        <dsp:cNvPr id="0" name=""/>
        <dsp:cNvSpPr/>
      </dsp:nvSpPr>
      <dsp:spPr>
        <a:xfrm>
          <a:off x="3783365" y="2110819"/>
          <a:ext cx="741789" cy="304323"/>
        </a:xfrm>
        <a:custGeom>
          <a:avLst/>
          <a:gdLst/>
          <a:ahLst/>
          <a:cxnLst/>
          <a:rect l="0" t="0" r="0" b="0"/>
          <a:pathLst>
            <a:path>
              <a:moveTo>
                <a:pt x="0" y="0"/>
              </a:moveTo>
              <a:lnTo>
                <a:pt x="0" y="152161"/>
              </a:lnTo>
              <a:lnTo>
                <a:pt x="741789" y="152161"/>
              </a:lnTo>
              <a:lnTo>
                <a:pt x="741789" y="3043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B1B634-1FEB-4776-BE1F-32B23305C75A}">
      <dsp:nvSpPr>
        <dsp:cNvPr id="0" name=""/>
        <dsp:cNvSpPr/>
      </dsp:nvSpPr>
      <dsp:spPr>
        <a:xfrm>
          <a:off x="3954547" y="2415142"/>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Banks</a:t>
          </a:r>
          <a:endParaRPr lang="en-CA" sz="1300" kern="1200" dirty="0"/>
        </a:p>
      </dsp:txBody>
      <dsp:txXfrm>
        <a:off x="3976830" y="2437425"/>
        <a:ext cx="1096648" cy="716243"/>
      </dsp:txXfrm>
    </dsp:sp>
    <dsp:sp modelId="{3A70E899-EBEC-415E-92FB-CB4E794101B2}">
      <dsp:nvSpPr>
        <dsp:cNvPr id="0" name=""/>
        <dsp:cNvSpPr/>
      </dsp:nvSpPr>
      <dsp:spPr>
        <a:xfrm>
          <a:off x="3794812" y="3175952"/>
          <a:ext cx="730342" cy="286391"/>
        </a:xfrm>
        <a:custGeom>
          <a:avLst/>
          <a:gdLst/>
          <a:ahLst/>
          <a:cxnLst/>
          <a:rect l="0" t="0" r="0" b="0"/>
          <a:pathLst>
            <a:path>
              <a:moveTo>
                <a:pt x="730342" y="0"/>
              </a:moveTo>
              <a:lnTo>
                <a:pt x="730342" y="143195"/>
              </a:lnTo>
              <a:lnTo>
                <a:pt x="0" y="143195"/>
              </a:lnTo>
              <a:lnTo>
                <a:pt x="0" y="2863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1AFE40-9AE2-41A1-A92B-8AB0ABC6B3EB}">
      <dsp:nvSpPr>
        <dsp:cNvPr id="0" name=""/>
        <dsp:cNvSpPr/>
      </dsp:nvSpPr>
      <dsp:spPr>
        <a:xfrm>
          <a:off x="3224205" y="3462343"/>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Profit Maximization</a:t>
          </a:r>
          <a:endParaRPr lang="en-CA" sz="1300" kern="1200" dirty="0"/>
        </a:p>
      </dsp:txBody>
      <dsp:txXfrm>
        <a:off x="3246488" y="3484626"/>
        <a:ext cx="1096648" cy="716243"/>
      </dsp:txXfrm>
    </dsp:sp>
    <dsp:sp modelId="{9C810991-D9A2-4E15-A5BD-613F8234B676}">
      <dsp:nvSpPr>
        <dsp:cNvPr id="0" name=""/>
        <dsp:cNvSpPr/>
      </dsp:nvSpPr>
      <dsp:spPr>
        <a:xfrm>
          <a:off x="5053842" y="1045685"/>
          <a:ext cx="1696680" cy="304323"/>
        </a:xfrm>
        <a:custGeom>
          <a:avLst/>
          <a:gdLst/>
          <a:ahLst/>
          <a:cxnLst/>
          <a:rect l="0" t="0" r="0" b="0"/>
          <a:pathLst>
            <a:path>
              <a:moveTo>
                <a:pt x="0" y="0"/>
              </a:moveTo>
              <a:lnTo>
                <a:pt x="0" y="152161"/>
              </a:lnTo>
              <a:lnTo>
                <a:pt x="1696680" y="152161"/>
              </a:lnTo>
              <a:lnTo>
                <a:pt x="1696680" y="30432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76B177-7126-4B98-80ED-B4E5B15A34BB}">
      <dsp:nvSpPr>
        <dsp:cNvPr id="0" name=""/>
        <dsp:cNvSpPr/>
      </dsp:nvSpPr>
      <dsp:spPr>
        <a:xfrm>
          <a:off x="6179915" y="1350009"/>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Algorithmic Agency</a:t>
          </a:r>
          <a:endParaRPr lang="en-CA" sz="1300" kern="1200" dirty="0"/>
        </a:p>
      </dsp:txBody>
      <dsp:txXfrm>
        <a:off x="6202198" y="1372292"/>
        <a:ext cx="1096648" cy="716243"/>
      </dsp:txXfrm>
    </dsp:sp>
    <dsp:sp modelId="{91529FA1-80E4-4D32-B59C-F4C81B7203E9}">
      <dsp:nvSpPr>
        <dsp:cNvPr id="0" name=""/>
        <dsp:cNvSpPr/>
      </dsp:nvSpPr>
      <dsp:spPr>
        <a:xfrm>
          <a:off x="6008733" y="2110819"/>
          <a:ext cx="741789" cy="304323"/>
        </a:xfrm>
        <a:custGeom>
          <a:avLst/>
          <a:gdLst/>
          <a:ahLst/>
          <a:cxnLst/>
          <a:rect l="0" t="0" r="0" b="0"/>
          <a:pathLst>
            <a:path>
              <a:moveTo>
                <a:pt x="741789" y="0"/>
              </a:moveTo>
              <a:lnTo>
                <a:pt x="741789" y="152161"/>
              </a:lnTo>
              <a:lnTo>
                <a:pt x="0" y="152161"/>
              </a:lnTo>
              <a:lnTo>
                <a:pt x="0" y="3043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5EB546-B022-4D8E-A02E-4BDBEAF3F98E}">
      <dsp:nvSpPr>
        <dsp:cNvPr id="0" name=""/>
        <dsp:cNvSpPr/>
      </dsp:nvSpPr>
      <dsp:spPr>
        <a:xfrm>
          <a:off x="5438126" y="2415142"/>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Brokers</a:t>
          </a:r>
          <a:endParaRPr lang="en-CA" sz="1300" kern="1200" dirty="0"/>
        </a:p>
      </dsp:txBody>
      <dsp:txXfrm>
        <a:off x="5460409" y="2437425"/>
        <a:ext cx="1096648" cy="716243"/>
      </dsp:txXfrm>
    </dsp:sp>
    <dsp:sp modelId="{4A932A21-9297-4247-B0E1-4D99A41C6131}">
      <dsp:nvSpPr>
        <dsp:cNvPr id="0" name=""/>
        <dsp:cNvSpPr/>
      </dsp:nvSpPr>
      <dsp:spPr>
        <a:xfrm>
          <a:off x="6008733" y="3175952"/>
          <a:ext cx="716830" cy="311406"/>
        </a:xfrm>
        <a:custGeom>
          <a:avLst/>
          <a:gdLst/>
          <a:ahLst/>
          <a:cxnLst/>
          <a:rect l="0" t="0" r="0" b="0"/>
          <a:pathLst>
            <a:path>
              <a:moveTo>
                <a:pt x="0" y="0"/>
              </a:moveTo>
              <a:lnTo>
                <a:pt x="0" y="155703"/>
              </a:lnTo>
              <a:lnTo>
                <a:pt x="716830" y="155703"/>
              </a:lnTo>
              <a:lnTo>
                <a:pt x="716830" y="31140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BAE8FB-1794-4B54-AEAF-E8538334DE30}">
      <dsp:nvSpPr>
        <dsp:cNvPr id="0" name=""/>
        <dsp:cNvSpPr/>
      </dsp:nvSpPr>
      <dsp:spPr>
        <a:xfrm>
          <a:off x="6154956" y="3487359"/>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endParaRPr lang="en-CA" sz="1300" kern="1200" dirty="0"/>
        </a:p>
      </dsp:txBody>
      <dsp:txXfrm>
        <a:off x="6177239" y="3509642"/>
        <a:ext cx="1096648" cy="716243"/>
      </dsp:txXfrm>
    </dsp:sp>
    <dsp:sp modelId="{B1324FEF-6470-421F-9ABC-D651C865D2DD}">
      <dsp:nvSpPr>
        <dsp:cNvPr id="0" name=""/>
        <dsp:cNvSpPr/>
      </dsp:nvSpPr>
      <dsp:spPr>
        <a:xfrm>
          <a:off x="6750522" y="2110819"/>
          <a:ext cx="741789" cy="304323"/>
        </a:xfrm>
        <a:custGeom>
          <a:avLst/>
          <a:gdLst/>
          <a:ahLst/>
          <a:cxnLst/>
          <a:rect l="0" t="0" r="0" b="0"/>
          <a:pathLst>
            <a:path>
              <a:moveTo>
                <a:pt x="0" y="0"/>
              </a:moveTo>
              <a:lnTo>
                <a:pt x="0" y="152161"/>
              </a:lnTo>
              <a:lnTo>
                <a:pt x="741789" y="152161"/>
              </a:lnTo>
              <a:lnTo>
                <a:pt x="741789" y="3043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3D94F-23ED-455B-9E8F-02642F867873}">
      <dsp:nvSpPr>
        <dsp:cNvPr id="0" name=""/>
        <dsp:cNvSpPr/>
      </dsp:nvSpPr>
      <dsp:spPr>
        <a:xfrm>
          <a:off x="6921704" y="2415142"/>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Other Intermediaries</a:t>
          </a:r>
          <a:endParaRPr lang="en-CA" sz="1300" kern="1200" dirty="0"/>
        </a:p>
      </dsp:txBody>
      <dsp:txXfrm>
        <a:off x="6943987" y="2437425"/>
        <a:ext cx="1096648" cy="716243"/>
      </dsp:txXfrm>
    </dsp:sp>
    <dsp:sp modelId="{B91EB838-B70B-48E8-ACF8-9E5E3291E480}">
      <dsp:nvSpPr>
        <dsp:cNvPr id="0" name=""/>
        <dsp:cNvSpPr/>
      </dsp:nvSpPr>
      <dsp:spPr>
        <a:xfrm>
          <a:off x="6723772" y="3175952"/>
          <a:ext cx="768539" cy="311406"/>
        </a:xfrm>
        <a:custGeom>
          <a:avLst/>
          <a:gdLst/>
          <a:ahLst/>
          <a:cxnLst/>
          <a:rect l="0" t="0" r="0" b="0"/>
          <a:pathLst>
            <a:path>
              <a:moveTo>
                <a:pt x="768539" y="0"/>
              </a:moveTo>
              <a:lnTo>
                <a:pt x="768539" y="155703"/>
              </a:lnTo>
              <a:lnTo>
                <a:pt x="0" y="155703"/>
              </a:lnTo>
              <a:lnTo>
                <a:pt x="0" y="31140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45C0E-2165-47CE-8919-91CA8AF0CF5E}">
      <dsp:nvSpPr>
        <dsp:cNvPr id="0" name=""/>
        <dsp:cNvSpPr/>
      </dsp:nvSpPr>
      <dsp:spPr>
        <a:xfrm>
          <a:off x="6153165" y="3487359"/>
          <a:ext cx="1141214" cy="76080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CA" sz="1300" kern="1200" dirty="0" smtClean="0"/>
            <a:t>Transaction Cost Minimization</a:t>
          </a:r>
          <a:endParaRPr lang="en-CA" sz="1300" kern="1200" dirty="0"/>
        </a:p>
      </dsp:txBody>
      <dsp:txXfrm>
        <a:off x="6175448" y="3509642"/>
        <a:ext cx="1096648" cy="7162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7BD84-EE94-4E73-AB66-A8D0DCCF45C3}">
      <dsp:nvSpPr>
        <dsp:cNvPr id="0" name=""/>
        <dsp:cNvSpPr/>
      </dsp:nvSpPr>
      <dsp:spPr>
        <a:xfrm>
          <a:off x="-6316285" y="-966189"/>
          <a:ext cx="7518367" cy="7518367"/>
        </a:xfrm>
        <a:prstGeom prst="blockArc">
          <a:avLst>
            <a:gd name="adj1" fmla="val 18900000"/>
            <a:gd name="adj2" fmla="val 2700000"/>
            <a:gd name="adj3" fmla="val 28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D4B0AF-619D-4CE4-B4EB-2DA73D3FBC2E}">
      <dsp:nvSpPr>
        <dsp:cNvPr id="0" name=""/>
        <dsp:cNvSpPr/>
      </dsp:nvSpPr>
      <dsp:spPr>
        <a:xfrm>
          <a:off x="447533" y="294158"/>
          <a:ext cx="6658675" cy="5880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6799" tIns="76200" rIns="76200" bIns="76200" numCol="1" spcCol="1270" anchor="ctr" anchorCtr="0">
          <a:noAutofit/>
        </a:bodyPr>
        <a:lstStyle/>
        <a:p>
          <a:pPr lvl="0" algn="l" defTabSz="1333500">
            <a:lnSpc>
              <a:spcPct val="90000"/>
            </a:lnSpc>
            <a:spcBef>
              <a:spcPct val="0"/>
            </a:spcBef>
            <a:spcAft>
              <a:spcPct val="35000"/>
            </a:spcAft>
          </a:pPr>
          <a:r>
            <a:rPr lang="en-US" sz="3000" kern="1200" smtClean="0"/>
            <a:t>Block chain and bit coin</a:t>
          </a:r>
          <a:endParaRPr lang="en-US" sz="3000" kern="1200" dirty="0"/>
        </a:p>
      </dsp:txBody>
      <dsp:txXfrm>
        <a:off x="447533" y="294158"/>
        <a:ext cx="6658675" cy="588092"/>
      </dsp:txXfrm>
    </dsp:sp>
    <dsp:sp modelId="{A3BDC04D-9437-4F7A-97DF-184F732EC082}">
      <dsp:nvSpPr>
        <dsp:cNvPr id="0" name=""/>
        <dsp:cNvSpPr/>
      </dsp:nvSpPr>
      <dsp:spPr>
        <a:xfrm>
          <a:off x="79975" y="220646"/>
          <a:ext cx="735116" cy="7351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C89D12-3D97-4D72-969D-94F4F4146553}">
      <dsp:nvSpPr>
        <dsp:cNvPr id="0" name=""/>
        <dsp:cNvSpPr/>
      </dsp:nvSpPr>
      <dsp:spPr>
        <a:xfrm>
          <a:off x="931280" y="1176185"/>
          <a:ext cx="6174928" cy="5880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6799" tIns="76200" rIns="76200" bIns="76200" numCol="1" spcCol="1270" anchor="ctr" anchorCtr="0">
          <a:noAutofit/>
        </a:bodyPr>
        <a:lstStyle/>
        <a:p>
          <a:pPr lvl="0" algn="l" defTabSz="1333500">
            <a:lnSpc>
              <a:spcPct val="90000"/>
            </a:lnSpc>
            <a:spcBef>
              <a:spcPct val="0"/>
            </a:spcBef>
            <a:spcAft>
              <a:spcPct val="35000"/>
            </a:spcAft>
          </a:pPr>
          <a:r>
            <a:rPr lang="en-US" sz="3000" kern="1200" smtClean="0"/>
            <a:t>Robot Advisors</a:t>
          </a:r>
          <a:endParaRPr lang="en-US" sz="3000" kern="1200" dirty="0" smtClean="0"/>
        </a:p>
      </dsp:txBody>
      <dsp:txXfrm>
        <a:off x="931280" y="1176185"/>
        <a:ext cx="6174928" cy="588092"/>
      </dsp:txXfrm>
    </dsp:sp>
    <dsp:sp modelId="{501CA460-A323-4EF1-A842-C3DCFB22F22D}">
      <dsp:nvSpPr>
        <dsp:cNvPr id="0" name=""/>
        <dsp:cNvSpPr/>
      </dsp:nvSpPr>
      <dsp:spPr>
        <a:xfrm>
          <a:off x="563722" y="1102674"/>
          <a:ext cx="735116" cy="7351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6BAE03-B2BF-4175-9832-BABCAD6C20CB}">
      <dsp:nvSpPr>
        <dsp:cNvPr id="0" name=""/>
        <dsp:cNvSpPr/>
      </dsp:nvSpPr>
      <dsp:spPr>
        <a:xfrm>
          <a:off x="1152485" y="2058213"/>
          <a:ext cx="5953723" cy="5880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6799" tIns="76200" rIns="76200" bIns="76200" numCol="1" spcCol="1270" anchor="ctr" anchorCtr="0">
          <a:noAutofit/>
        </a:bodyPr>
        <a:lstStyle/>
        <a:p>
          <a:pPr lvl="0" algn="l" defTabSz="1333500">
            <a:lnSpc>
              <a:spcPct val="90000"/>
            </a:lnSpc>
            <a:spcBef>
              <a:spcPct val="0"/>
            </a:spcBef>
            <a:spcAft>
              <a:spcPct val="35000"/>
            </a:spcAft>
          </a:pPr>
          <a:r>
            <a:rPr lang="en-US" sz="3000" kern="1200" smtClean="0"/>
            <a:t>Peer to Peer Lending &amp; investing</a:t>
          </a:r>
          <a:endParaRPr lang="en-US" sz="3000" kern="1200" dirty="0" smtClean="0"/>
        </a:p>
      </dsp:txBody>
      <dsp:txXfrm>
        <a:off x="1152485" y="2058213"/>
        <a:ext cx="5953723" cy="588092"/>
      </dsp:txXfrm>
    </dsp:sp>
    <dsp:sp modelId="{B6A1DC5A-3D23-42C9-900F-B7EF3E415553}">
      <dsp:nvSpPr>
        <dsp:cNvPr id="0" name=""/>
        <dsp:cNvSpPr/>
      </dsp:nvSpPr>
      <dsp:spPr>
        <a:xfrm>
          <a:off x="784927" y="1984701"/>
          <a:ext cx="735116" cy="7351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B27E26-B916-4BB8-835A-45C06C1F5537}">
      <dsp:nvSpPr>
        <dsp:cNvPr id="0" name=""/>
        <dsp:cNvSpPr/>
      </dsp:nvSpPr>
      <dsp:spPr>
        <a:xfrm>
          <a:off x="1152485" y="2939682"/>
          <a:ext cx="5953723" cy="5880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6799" tIns="76200" rIns="76200" bIns="76200" numCol="1" spcCol="1270" anchor="ctr" anchorCtr="0">
          <a:noAutofit/>
        </a:bodyPr>
        <a:lstStyle/>
        <a:p>
          <a:pPr lvl="0" algn="l" defTabSz="1333500">
            <a:lnSpc>
              <a:spcPct val="90000"/>
            </a:lnSpc>
            <a:spcBef>
              <a:spcPct val="0"/>
            </a:spcBef>
            <a:spcAft>
              <a:spcPct val="35000"/>
            </a:spcAft>
          </a:pPr>
          <a:r>
            <a:rPr lang="en-US" sz="3000" kern="1200" dirty="0" smtClean="0"/>
            <a:t>Crowdfunding</a:t>
          </a:r>
        </a:p>
      </dsp:txBody>
      <dsp:txXfrm>
        <a:off x="1152485" y="2939682"/>
        <a:ext cx="5953723" cy="588092"/>
      </dsp:txXfrm>
    </dsp:sp>
    <dsp:sp modelId="{A3FC635C-F0DE-47D2-8380-30653DF0EDCD}">
      <dsp:nvSpPr>
        <dsp:cNvPr id="0" name=""/>
        <dsp:cNvSpPr/>
      </dsp:nvSpPr>
      <dsp:spPr>
        <a:xfrm>
          <a:off x="784927" y="2866170"/>
          <a:ext cx="735116" cy="7351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055B67-669A-4EBF-AA28-4FA86246DD1F}">
      <dsp:nvSpPr>
        <dsp:cNvPr id="0" name=""/>
        <dsp:cNvSpPr/>
      </dsp:nvSpPr>
      <dsp:spPr>
        <a:xfrm>
          <a:off x="931280" y="3821709"/>
          <a:ext cx="6174928" cy="5880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6799" tIns="76200" rIns="76200" bIns="76200" numCol="1" spcCol="1270" anchor="ctr" anchorCtr="0">
          <a:noAutofit/>
        </a:bodyPr>
        <a:lstStyle/>
        <a:p>
          <a:pPr lvl="0" algn="l" defTabSz="1333500">
            <a:lnSpc>
              <a:spcPct val="90000"/>
            </a:lnSpc>
            <a:spcBef>
              <a:spcPct val="0"/>
            </a:spcBef>
            <a:spcAft>
              <a:spcPct val="35000"/>
            </a:spcAft>
          </a:pPr>
          <a:r>
            <a:rPr lang="en-US" sz="3000" kern="1200" smtClean="0"/>
            <a:t>Social Media </a:t>
          </a:r>
          <a:endParaRPr lang="en-US" sz="3000" kern="1200" dirty="0" smtClean="0"/>
        </a:p>
      </dsp:txBody>
      <dsp:txXfrm>
        <a:off x="931280" y="3821709"/>
        <a:ext cx="6174928" cy="588092"/>
      </dsp:txXfrm>
    </dsp:sp>
    <dsp:sp modelId="{00B0188A-3E55-4C15-8CB8-CE3A6599AC41}">
      <dsp:nvSpPr>
        <dsp:cNvPr id="0" name=""/>
        <dsp:cNvSpPr/>
      </dsp:nvSpPr>
      <dsp:spPr>
        <a:xfrm>
          <a:off x="563722" y="3748197"/>
          <a:ext cx="735116" cy="7351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7A8A47-C8A7-41D7-909F-A506C30BF4DA}">
      <dsp:nvSpPr>
        <dsp:cNvPr id="0" name=""/>
        <dsp:cNvSpPr/>
      </dsp:nvSpPr>
      <dsp:spPr>
        <a:xfrm>
          <a:off x="447533" y="4703737"/>
          <a:ext cx="6658675" cy="58809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6799" tIns="76200" rIns="76200" bIns="76200" numCol="1" spcCol="1270" anchor="ctr" anchorCtr="0">
          <a:noAutofit/>
        </a:bodyPr>
        <a:lstStyle/>
        <a:p>
          <a:pPr lvl="0" algn="l" defTabSz="1333500">
            <a:lnSpc>
              <a:spcPct val="90000"/>
            </a:lnSpc>
            <a:spcBef>
              <a:spcPct val="0"/>
            </a:spcBef>
            <a:spcAft>
              <a:spcPct val="35000"/>
            </a:spcAft>
          </a:pPr>
          <a:r>
            <a:rPr lang="en-US" sz="3000" kern="1200" smtClean="0"/>
            <a:t>Algorithmic &amp; High Frequency Trading</a:t>
          </a:r>
          <a:endParaRPr lang="en-US" sz="3000" kern="1200" dirty="0" smtClean="0"/>
        </a:p>
      </dsp:txBody>
      <dsp:txXfrm>
        <a:off x="447533" y="4703737"/>
        <a:ext cx="6658675" cy="588092"/>
      </dsp:txXfrm>
    </dsp:sp>
    <dsp:sp modelId="{C1EBDCE9-D485-4C9D-A807-F7E4120A06A5}">
      <dsp:nvSpPr>
        <dsp:cNvPr id="0" name=""/>
        <dsp:cNvSpPr/>
      </dsp:nvSpPr>
      <dsp:spPr>
        <a:xfrm>
          <a:off x="79975" y="4630225"/>
          <a:ext cx="735116" cy="73511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77D192-8478-44BF-BA16-EFD15456477C}" type="datetimeFigureOut">
              <a:rPr lang="en-CA" smtClean="0"/>
              <a:t>17-03-08</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26351-7643-42B0-8EF2-837C7D51F9A4}" type="slidenum">
              <a:rPr lang="en-CA" smtClean="0"/>
              <a:t>‹#›</a:t>
            </a:fld>
            <a:endParaRPr lang="en-CA"/>
          </a:p>
        </p:txBody>
      </p:sp>
    </p:spTree>
    <p:extLst>
      <p:ext uri="{BB962C8B-B14F-4D97-AF65-F5344CB8AC3E}">
        <p14:creationId xmlns:p14="http://schemas.microsoft.com/office/powerpoint/2010/main" val="273356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p:spPr>
        <p:txBody>
          <a:bodyPr/>
          <a:lstStyle/>
          <a:p>
            <a:endParaRPr lang="en-US" smtClean="0"/>
          </a:p>
        </p:txBody>
      </p:sp>
      <p:sp>
        <p:nvSpPr>
          <p:cNvPr id="28676" name="Slide Number Placeholder 3"/>
          <p:cNvSpPr>
            <a:spLocks noGrp="1"/>
          </p:cNvSpPr>
          <p:nvPr>
            <p:ph type="sldNum" sz="quarter" idx="5"/>
          </p:nvPr>
        </p:nvSpPr>
        <p:spPr/>
        <p:txBody>
          <a:bodyPr/>
          <a:lstStyle/>
          <a:p>
            <a:pPr>
              <a:defRPr/>
            </a:pPr>
            <a:fld id="{5ED58D53-54E4-4197-9222-9B0D855EDC3A}" type="slidenum">
              <a:rPr lang="en-CA" smtClean="0">
                <a:latin typeface="Tahoma" pitchFamily="34" charset="0"/>
              </a:rPr>
              <a:pPr>
                <a:defRPr/>
              </a:pPr>
              <a:t>6</a:t>
            </a:fld>
            <a:endParaRPr lang="en-CA" smtClean="0">
              <a:latin typeface="Tahoma" pitchFamily="34" charset="0"/>
            </a:endParaRPr>
          </a:p>
        </p:txBody>
      </p:sp>
    </p:spTree>
    <p:extLst>
      <p:ext uri="{BB962C8B-B14F-4D97-AF65-F5344CB8AC3E}">
        <p14:creationId xmlns:p14="http://schemas.microsoft.com/office/powerpoint/2010/main" val="175507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C26351-7643-42B0-8EF2-837C7D51F9A4}" type="slidenum">
              <a:rPr lang="en-CA" smtClean="0"/>
              <a:t>16</a:t>
            </a:fld>
            <a:endParaRPr lang="en-CA"/>
          </a:p>
        </p:txBody>
      </p:sp>
    </p:spTree>
    <p:extLst>
      <p:ext uri="{BB962C8B-B14F-4D97-AF65-F5344CB8AC3E}">
        <p14:creationId xmlns:p14="http://schemas.microsoft.com/office/powerpoint/2010/main" val="38628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endParaRPr lang="en-US" smtClean="0"/>
          </a:p>
        </p:txBody>
      </p:sp>
      <p:sp>
        <p:nvSpPr>
          <p:cNvPr id="38916" name="Slide Number Placeholder 3"/>
          <p:cNvSpPr>
            <a:spLocks noGrp="1"/>
          </p:cNvSpPr>
          <p:nvPr>
            <p:ph type="sldNum" sz="quarter" idx="5"/>
          </p:nvPr>
        </p:nvSpPr>
        <p:spPr/>
        <p:txBody>
          <a:bodyPr/>
          <a:lstStyle/>
          <a:p>
            <a:pPr>
              <a:defRPr/>
            </a:pPr>
            <a:fld id="{401D4811-85E1-49FD-BC47-9CCD6685E2F7}" type="slidenum">
              <a:rPr lang="en-US" smtClean="0"/>
              <a:pPr>
                <a:defRPr/>
              </a:pPr>
              <a:t>26</a:t>
            </a:fld>
            <a:endParaRPr lang="en-US" smtClean="0"/>
          </a:p>
        </p:txBody>
      </p:sp>
    </p:spTree>
    <p:extLst>
      <p:ext uri="{BB962C8B-B14F-4D97-AF65-F5344CB8AC3E}">
        <p14:creationId xmlns:p14="http://schemas.microsoft.com/office/powerpoint/2010/main" val="367279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smtClean="0"/>
              <a:t>CLICK TO EDIT SESSION TITLE</a:t>
            </a:r>
            <a:endParaRPr lang="en-US" dirty="0"/>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Program Name                                                                            Date (e.g. July 1 to July 9, 2011)                                  Speaker/Faculty Name</a:t>
            </a:r>
            <a:endParaRPr lang="en-US" dirty="0"/>
          </a:p>
        </p:txBody>
      </p:sp>
    </p:spTree>
    <p:extLst>
      <p:ext uri="{BB962C8B-B14F-4D97-AF65-F5344CB8AC3E}">
        <p14:creationId xmlns:p14="http://schemas.microsoft.com/office/powerpoint/2010/main" val="416596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endParaRPr lang="en-US"/>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a:p>
        </p:txBody>
      </p:sp>
    </p:spTree>
    <p:extLst>
      <p:ext uri="{BB962C8B-B14F-4D97-AF65-F5344CB8AC3E}">
        <p14:creationId xmlns:p14="http://schemas.microsoft.com/office/powerpoint/2010/main" val="253877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12"/>
          <p:cNvSpPr>
            <a:spLocks noGrp="1" noChangeArrowheads="1"/>
          </p:cNvSpPr>
          <p:nvPr>
            <p:ph type="ftr" sz="quarter" idx="10"/>
          </p:nvPr>
        </p:nvSpPr>
        <p:spPr>
          <a:ln/>
        </p:spPr>
        <p:txBody>
          <a:bodyPr/>
          <a:lstStyle>
            <a:lvl1pPr>
              <a:defRPr/>
            </a:lvl1pPr>
          </a:lstStyle>
          <a:p>
            <a:pPr>
              <a:defRPr/>
            </a:pPr>
            <a:endParaRPr lang="de-DE"/>
          </a:p>
        </p:txBody>
      </p:sp>
      <p:sp>
        <p:nvSpPr>
          <p:cNvPr id="5" name="Slide Number Placeholder 6"/>
          <p:cNvSpPr>
            <a:spLocks noGrp="1"/>
          </p:cNvSpPr>
          <p:nvPr>
            <p:ph type="sldNum" sz="quarter" idx="12"/>
          </p:nvPr>
        </p:nvSpPr>
        <p:spPr>
          <a:xfrm>
            <a:off x="8620125" y="6492875"/>
            <a:ext cx="523875" cy="365125"/>
          </a:xfrm>
        </p:spPr>
        <p:txBody>
          <a:bodyPr/>
          <a:lstStyle>
            <a:lvl1pPr>
              <a:defRPr/>
            </a:lvl1pPr>
          </a:lstStyle>
          <a:p>
            <a:fld id="{BA2AB030-815A-4F44-990F-FA86D1917265}" type="slidenum">
              <a:rPr lang="en-US"/>
              <a:pPr/>
              <a:t>‹#›</a:t>
            </a:fld>
            <a:endParaRPr lang="en-US" dirty="0"/>
          </a:p>
        </p:txBody>
      </p:sp>
    </p:spTree>
    <p:extLst>
      <p:ext uri="{BB962C8B-B14F-4D97-AF65-F5344CB8AC3E}">
        <p14:creationId xmlns:p14="http://schemas.microsoft.com/office/powerpoint/2010/main" val="1916469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hasCustomPrompt="1"/>
          </p:nvPr>
        </p:nvSpPr>
        <p:spPr/>
        <p:txBody>
          <a:bodyPr/>
          <a:lstStyle>
            <a:lvl1pPr>
              <a:defRPr/>
            </a:lvl1pPr>
          </a:lstStyle>
          <a:p>
            <a:r>
              <a:rPr lang="en-US" dirty="0" smtClean="0"/>
              <a:t>Click to edit slide title</a:t>
            </a:r>
            <a:endParaRPr lang="en-CA" dirty="0"/>
          </a:p>
        </p:txBody>
      </p: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endParaRPr lang="en-US"/>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192471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smtClean="0"/>
              <a:t>Click to edit Master title style</a:t>
            </a:r>
            <a:endParaRPr lang="en-US" dirty="0"/>
          </a:p>
        </p:txBody>
      </p:sp>
      <p:sp>
        <p:nvSpPr>
          <p:cNvPr id="6"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endParaRPr lang="en-US"/>
          </a:p>
        </p:txBody>
      </p:sp>
      <p:sp>
        <p:nvSpPr>
          <p:cNvPr id="7"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3575406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endParaRPr lang="en-US"/>
          </a:p>
        </p:txBody>
      </p:sp>
      <p:sp>
        <p:nvSpPr>
          <p:cNvPr id="8"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2830718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0" name="Straight Connector 9"/>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2" name="Footer Placeholder 4"/>
          <p:cNvSpPr>
            <a:spLocks noGrp="1"/>
          </p:cNvSpPr>
          <p:nvPr>
            <p:ph type="ftr" sz="quarter" idx="10"/>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endParaRPr lang="en-US"/>
          </a:p>
        </p:txBody>
      </p:sp>
      <p:sp>
        <p:nvSpPr>
          <p:cNvPr id="13"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3353349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7"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endParaRPr lang="en-US"/>
          </a:p>
        </p:txBody>
      </p:sp>
      <p:sp>
        <p:nvSpPr>
          <p:cNvPr id="8"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1174287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smtClean="0"/>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smtClean="0"/>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smtClean="0"/>
              <a:t>Click icon to add online image</a:t>
            </a:r>
            <a:endParaRPr lang="en-US" dirty="0"/>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smtClean="0"/>
              <a:t>Click to edit Master text styles</a:t>
            </a:r>
          </a:p>
        </p:txBody>
      </p:sp>
      <p:sp>
        <p:nvSpPr>
          <p:cNvPr id="8"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endParaRPr lang="en-US"/>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378299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endParaRPr lang="en-US"/>
          </a:p>
        </p:txBody>
      </p:sp>
      <p:sp>
        <p:nvSpPr>
          <p:cNvPr id="5"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364418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endParaRPr lang="en-US"/>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134931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smtClean="0"/>
              <a:t>Click to edit slide title</a:t>
            </a:r>
            <a:endParaRPr lang="en-US" dirty="0"/>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endParaRPr lang="en-US"/>
          </a:p>
        </p:txBody>
      </p:sp>
      <p:sp>
        <p:nvSpPr>
          <p:cNvPr id="4"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DA6694-8A60-4C49-8ED8-3CEEFD212AB1}" type="slidenum">
              <a:rPr lang="en-US" smtClean="0"/>
              <a:t>‹#›</a:t>
            </a:fld>
            <a:endParaRPr lang="en-US"/>
          </a:p>
        </p:txBody>
      </p:sp>
    </p:spTree>
    <p:extLst>
      <p:ext uri="{BB962C8B-B14F-4D97-AF65-F5344CB8AC3E}">
        <p14:creationId xmlns:p14="http://schemas.microsoft.com/office/powerpoint/2010/main" val="2914940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www.softqubes.com/" TargetMode="Externa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4sm5LNqL5j0" TargetMode="External"/><Relationship Id="rId4" Type="http://schemas.openxmlformats.org/officeDocument/2006/relationships/hyperlink" Target="https://www.youtube.com/watch?annotation_id=annotation_3929731879&amp;feature=iv&amp;src_vid=l9jOJk30eQs&amp;v=t5JGQXCTe3c" TargetMode="External"/><Relationship Id="rId5" Type="http://schemas.openxmlformats.org/officeDocument/2006/relationships/hyperlink" Target="https://www.youtube.com/watch?v=Lx9zgZCMqXE" TargetMode="External"/><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hyperlink" Target="http://www.forbes.com/sites/rogergershman/2015/04/30/robo-advisors-versus-financial-advisors-which-is-best-for-you/%23edf19d11470c" TargetMode="External"/><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hyperlink" Target="https://www.youtube.com/watch?v=uPAGQJssHcA"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YycdAwu0320" TargetMode="External"/><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hyperlink" Target="https://www.youtube.com/watch?v=B6fQboyG8-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hyperlink" Target="http://files.shareholder.com/downloads/ET/2510636565x0x840971/3BB1B742-75D7-41B2-A032-F473F118EAA3/ETRADE_StreetWise_Report.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3" Type="http://schemas.openxmlformats.org/officeDocument/2006/relationships/hyperlink" Target="https://www.prosper.com/"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hyperlink" Target="https://www.lendingclub.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C_c9Hs3wGv4" TargetMode="Externa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https://www.youtube.com/watch?v=48kFuTtXexk"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static5.businessinsid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9wx0QrkzF9A" TargetMode="Externa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11.xml"/><Relationship Id="rId2" Type="http://schemas.openxmlformats.org/officeDocument/2006/relationships/diagramData" Target="../diagrams/data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hyperlink" Target="https://smith.queensu.ca/centres/monieson/disruptive_technology_financial_innovation.php" TargetMode="External"/><Relationship Id="rId4" Type="http://schemas.openxmlformats.org/officeDocument/2006/relationships/hyperlink" Target="http://www.ryanriordan.ca" TargetMode="External"/><Relationship Id="rId5" Type="http://schemas.openxmlformats.org/officeDocument/2006/relationships/hyperlink" Target="https://scholar.google.ca/citations?user=3xgPUpkAAAAJ&amp;hl=en" TargetMode="Externa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smtClean="0"/>
              <a:t>MFIN 841: Investments, Spring 2017</a:t>
            </a:r>
            <a:br>
              <a:rPr lang="en-US" dirty="0" smtClean="0"/>
            </a:br>
            <a:endParaRPr lang="en-CA" sz="2200" dirty="0"/>
          </a:p>
        </p:txBody>
      </p:sp>
      <p:sp>
        <p:nvSpPr>
          <p:cNvPr id="3" name="Subtitle 2"/>
          <p:cNvSpPr>
            <a:spLocks noGrp="1"/>
          </p:cNvSpPr>
          <p:nvPr>
            <p:ph type="subTitle" idx="1"/>
          </p:nvPr>
        </p:nvSpPr>
        <p:spPr>
          <a:xfrm>
            <a:off x="820831" y="2559949"/>
            <a:ext cx="7567594" cy="461665"/>
          </a:xfrm>
        </p:spPr>
        <p:txBody>
          <a:bodyPr/>
          <a:lstStyle/>
          <a:p>
            <a:pPr algn="ctr"/>
            <a:r>
              <a:rPr lang="en-US" dirty="0" smtClean="0">
                <a:solidFill>
                  <a:srgbClr val="0070C0"/>
                </a:solidFill>
              </a:rPr>
              <a:t>Lecture </a:t>
            </a:r>
            <a:r>
              <a:rPr lang="en-US" dirty="0">
                <a:solidFill>
                  <a:srgbClr val="0070C0"/>
                </a:solidFill>
              </a:rPr>
              <a:t>1</a:t>
            </a:r>
            <a:r>
              <a:rPr lang="en-US" dirty="0" smtClean="0">
                <a:solidFill>
                  <a:srgbClr val="0070C0"/>
                </a:solidFill>
              </a:rPr>
              <a:t>: FinTech overview</a:t>
            </a:r>
            <a:endParaRPr lang="en-CA" dirty="0">
              <a:solidFill>
                <a:srgbClr val="0070C0"/>
              </a:solidFill>
            </a:endParaRPr>
          </a:p>
        </p:txBody>
      </p:sp>
      <p:sp>
        <p:nvSpPr>
          <p:cNvPr id="4" name="TextBox 3"/>
          <p:cNvSpPr txBox="1"/>
          <p:nvPr/>
        </p:nvSpPr>
        <p:spPr>
          <a:xfrm>
            <a:off x="2858143" y="3069707"/>
            <a:ext cx="3471603" cy="477054"/>
          </a:xfrm>
          <a:prstGeom prst="rect">
            <a:avLst/>
          </a:prstGeom>
          <a:noFill/>
        </p:spPr>
        <p:txBody>
          <a:bodyPr wrap="square" rtlCol="0">
            <a:spAutoFit/>
          </a:bodyPr>
          <a:lstStyle/>
          <a:p>
            <a:pPr algn="ctr"/>
            <a:r>
              <a:rPr lang="en-CA" sz="2500" b="1" dirty="0" smtClean="0">
                <a:solidFill>
                  <a:srgbClr val="0070C0"/>
                </a:solidFill>
              </a:rPr>
              <a:t>Professor Ryan Riordan</a:t>
            </a:r>
          </a:p>
        </p:txBody>
      </p:sp>
    </p:spTree>
    <p:extLst>
      <p:ext uri="{BB962C8B-B14F-4D97-AF65-F5344CB8AC3E}">
        <p14:creationId xmlns:p14="http://schemas.microsoft.com/office/powerpoint/2010/main" val="8153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220449548"/>
              </p:ext>
            </p:extLst>
          </p:nvPr>
        </p:nvGraphicFramePr>
        <p:xfrm>
          <a:off x="349249" y="344032"/>
          <a:ext cx="8445500" cy="411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CA" dirty="0"/>
              <a:t>Savings = Investment</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5759" y="3902043"/>
            <a:ext cx="3277291" cy="2343263"/>
          </a:xfrm>
          <a:prstGeom prst="rect">
            <a:avLst/>
          </a:prstGeom>
        </p:spPr>
      </p:pic>
    </p:spTree>
    <p:extLst>
      <p:ext uri="{BB962C8B-B14F-4D97-AF65-F5344CB8AC3E}">
        <p14:creationId xmlns:p14="http://schemas.microsoft.com/office/powerpoint/2010/main" val="2689352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a:t>Match savers’ excess funds with borrowers and investees who require capital</a:t>
            </a:r>
          </a:p>
          <a:p>
            <a:r>
              <a:rPr lang="en-CA" dirty="0"/>
              <a:t>Vet borrowers for creditworthiness and investees for prospects</a:t>
            </a:r>
          </a:p>
          <a:p>
            <a:r>
              <a:rPr lang="en-CA" dirty="0"/>
              <a:t>Profit = income from borrowers and investees – interest paid to savers</a:t>
            </a:r>
          </a:p>
        </p:txBody>
      </p:sp>
      <p:sp>
        <p:nvSpPr>
          <p:cNvPr id="2" name="Title 1"/>
          <p:cNvSpPr>
            <a:spLocks noGrp="1"/>
          </p:cNvSpPr>
          <p:nvPr>
            <p:ph type="title"/>
          </p:nvPr>
        </p:nvSpPr>
        <p:spPr/>
        <p:txBody>
          <a:bodyPr>
            <a:normAutofit/>
          </a:bodyPr>
          <a:lstStyle/>
          <a:p>
            <a:r>
              <a:rPr lang="en-CA" dirty="0"/>
              <a:t>Financial Intermediaries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594" y="3014805"/>
            <a:ext cx="4556049" cy="3155064"/>
          </a:xfrm>
          <a:prstGeom prst="rect">
            <a:avLst/>
          </a:prstGeom>
        </p:spPr>
      </p:pic>
    </p:spTree>
    <p:extLst>
      <p:ext uri="{BB962C8B-B14F-4D97-AF65-F5344CB8AC3E}">
        <p14:creationId xmlns:p14="http://schemas.microsoft.com/office/powerpoint/2010/main" val="131923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CA" dirty="0"/>
              <a:t>Borrowers and investees use savers’ excess capital to finance investment projects or </a:t>
            </a:r>
            <a:r>
              <a:rPr lang="en-CA" dirty="0" smtClean="0"/>
              <a:t>consumption</a:t>
            </a:r>
          </a:p>
          <a:p>
            <a:pPr marL="0" indent="0">
              <a:buNone/>
            </a:pPr>
            <a:endParaRPr lang="en-CA" sz="1200" dirty="0"/>
          </a:p>
          <a:p>
            <a:r>
              <a:rPr lang="en-CA" dirty="0"/>
              <a:t>Under a borrowing arrangement when the borrower is a firm, capital is safer and must be repaid prior to shareholder </a:t>
            </a:r>
            <a:r>
              <a:rPr lang="en-CA" dirty="0" smtClean="0"/>
              <a:t>distributions</a:t>
            </a:r>
          </a:p>
          <a:p>
            <a:pPr marL="0" indent="0">
              <a:buNone/>
            </a:pPr>
            <a:endParaRPr lang="en-CA" sz="1200" dirty="0"/>
          </a:p>
          <a:p>
            <a:r>
              <a:rPr lang="en-CA" dirty="0"/>
              <a:t>Under an equity investment arrangement, capital stake is at higher risk, but with chance of increase in </a:t>
            </a:r>
            <a:r>
              <a:rPr lang="en-CA" dirty="0" smtClean="0"/>
              <a:t>value</a:t>
            </a:r>
          </a:p>
          <a:p>
            <a:pPr marL="0" indent="0">
              <a:buNone/>
            </a:pPr>
            <a:endParaRPr lang="en-CA" sz="1200" dirty="0"/>
          </a:p>
          <a:p>
            <a:r>
              <a:rPr lang="en-CA" dirty="0"/>
              <a:t>Under a personal borrowing arrangement, risk of capital depends on individual’s ability or willingness to repay the loan in the future</a:t>
            </a:r>
          </a:p>
        </p:txBody>
      </p:sp>
      <p:sp>
        <p:nvSpPr>
          <p:cNvPr id="2" name="Title 1"/>
          <p:cNvSpPr>
            <a:spLocks noGrp="1"/>
          </p:cNvSpPr>
          <p:nvPr>
            <p:ph type="title"/>
          </p:nvPr>
        </p:nvSpPr>
        <p:spPr/>
        <p:txBody>
          <a:bodyPr>
            <a:normAutofit/>
          </a:bodyPr>
          <a:lstStyle/>
          <a:p>
            <a:r>
              <a:rPr lang="en-CA" dirty="0"/>
              <a:t>Destinations of Funds</a:t>
            </a:r>
          </a:p>
        </p:txBody>
      </p:sp>
    </p:spTree>
    <p:extLst>
      <p:ext uri="{BB962C8B-B14F-4D97-AF65-F5344CB8AC3E}">
        <p14:creationId xmlns:p14="http://schemas.microsoft.com/office/powerpoint/2010/main" val="373486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CA" dirty="0"/>
              <a:t>Consumers exchange currency or the promise of currency for goods or services</a:t>
            </a:r>
          </a:p>
          <a:p>
            <a:r>
              <a:rPr lang="en-CA" dirty="0"/>
              <a:t>When cash is not directly being exchanged, an alternative payment system is necessary</a:t>
            </a:r>
          </a:p>
          <a:p>
            <a:pPr lvl="1"/>
            <a:r>
              <a:rPr lang="en-CA" dirty="0"/>
              <a:t>Cheques, bank drafts, credit/debit cards</a:t>
            </a:r>
          </a:p>
          <a:p>
            <a:r>
              <a:rPr lang="en-CA" dirty="0"/>
              <a:t>Some payment systems provide convenience and security in exchange for fees or commission on total funds transferred</a:t>
            </a:r>
          </a:p>
          <a:p>
            <a:pPr lvl="1"/>
            <a:r>
              <a:rPr lang="en-CA" dirty="0"/>
              <a:t>Fees collected from payers, receivers, or both</a:t>
            </a:r>
          </a:p>
        </p:txBody>
      </p:sp>
      <p:sp>
        <p:nvSpPr>
          <p:cNvPr id="2" name="Title 1"/>
          <p:cNvSpPr>
            <a:spLocks noGrp="1"/>
          </p:cNvSpPr>
          <p:nvPr>
            <p:ph type="title"/>
          </p:nvPr>
        </p:nvSpPr>
        <p:spPr/>
        <p:txBody>
          <a:bodyPr>
            <a:normAutofit/>
          </a:bodyPr>
          <a:lstStyle/>
          <a:p>
            <a:r>
              <a:rPr lang="en-CA" dirty="0"/>
              <a:t>The Payment System</a:t>
            </a:r>
          </a:p>
        </p:txBody>
      </p:sp>
      <p:pic>
        <p:nvPicPr>
          <p:cNvPr id="4" name="Picture 3"/>
          <p:cNvPicPr>
            <a:picLocks noChangeAspect="1"/>
          </p:cNvPicPr>
          <p:nvPr/>
        </p:nvPicPr>
        <p:blipFill>
          <a:blip r:embed="rId2"/>
          <a:stretch>
            <a:fillRect/>
          </a:stretch>
        </p:blipFill>
        <p:spPr>
          <a:xfrm>
            <a:off x="2817091" y="4289387"/>
            <a:ext cx="3339267" cy="2205390"/>
          </a:xfrm>
          <a:prstGeom prst="rect">
            <a:avLst/>
          </a:prstGeom>
        </p:spPr>
      </p:pic>
      <p:sp>
        <p:nvSpPr>
          <p:cNvPr id="5" name="TextBox 4"/>
          <p:cNvSpPr txBox="1"/>
          <p:nvPr/>
        </p:nvSpPr>
        <p:spPr>
          <a:xfrm>
            <a:off x="4961299" y="6480112"/>
            <a:ext cx="1267485" cy="246221"/>
          </a:xfrm>
          <a:prstGeom prst="rect">
            <a:avLst/>
          </a:prstGeom>
          <a:noFill/>
        </p:spPr>
        <p:txBody>
          <a:bodyPr wrap="square" rtlCol="0">
            <a:spAutoFit/>
          </a:bodyPr>
          <a:lstStyle/>
          <a:p>
            <a:r>
              <a:rPr lang="en-US" sz="1000" dirty="0">
                <a:solidFill>
                  <a:schemeClr val="tx1">
                    <a:lumMod val="85000"/>
                    <a:lumOff val="15000"/>
                  </a:schemeClr>
                </a:solidFill>
                <a:hlinkClick r:id="rId3"/>
              </a:rPr>
              <a:t>www.softqubes.com</a:t>
            </a:r>
            <a:endParaRPr lang="en-US" sz="1000" dirty="0">
              <a:solidFill>
                <a:schemeClr val="tx1">
                  <a:lumMod val="85000"/>
                  <a:lumOff val="15000"/>
                </a:schemeClr>
              </a:solidFill>
            </a:endParaRPr>
          </a:p>
        </p:txBody>
      </p:sp>
    </p:spTree>
    <p:extLst>
      <p:ext uri="{BB962C8B-B14F-4D97-AF65-F5344CB8AC3E}">
        <p14:creationId xmlns:p14="http://schemas.microsoft.com/office/powerpoint/2010/main" val="212244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Disruptions </a:t>
            </a:r>
            <a:r>
              <a:rPr lang="en-CA" dirty="0" smtClean="0"/>
              <a:t>to </a:t>
            </a:r>
            <a:r>
              <a:rPr lang="en-CA" dirty="0"/>
              <a:t>Financial System</a:t>
            </a:r>
          </a:p>
        </p:txBody>
      </p:sp>
      <p:graphicFrame>
        <p:nvGraphicFramePr>
          <p:cNvPr id="4" name="Diagram 3"/>
          <p:cNvGraphicFramePr/>
          <p:nvPr>
            <p:extLst>
              <p:ext uri="{D42A27DB-BD31-4B8C-83A1-F6EECF244321}">
                <p14:modId xmlns:p14="http://schemas.microsoft.com/office/powerpoint/2010/main" val="2849315998"/>
              </p:ext>
            </p:extLst>
          </p:nvPr>
        </p:nvGraphicFramePr>
        <p:xfrm>
          <a:off x="208100" y="928087"/>
          <a:ext cx="8492280" cy="5717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421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249" y="1764051"/>
            <a:ext cx="8445500" cy="4222750"/>
          </a:xfrm>
        </p:spPr>
      </p:pic>
      <p:sp>
        <p:nvSpPr>
          <p:cNvPr id="3" name="Title 2"/>
          <p:cNvSpPr>
            <a:spLocks noGrp="1"/>
          </p:cNvSpPr>
          <p:nvPr>
            <p:ph type="title"/>
          </p:nvPr>
        </p:nvSpPr>
        <p:spPr/>
        <p:txBody>
          <a:bodyPr/>
          <a:lstStyle/>
          <a:p>
            <a:endParaRPr lang="en-US" dirty="0"/>
          </a:p>
        </p:txBody>
      </p:sp>
      <p:sp>
        <p:nvSpPr>
          <p:cNvPr id="5" name="TextBox 4"/>
          <p:cNvSpPr txBox="1"/>
          <p:nvPr/>
        </p:nvSpPr>
        <p:spPr>
          <a:xfrm>
            <a:off x="7994210" y="5610152"/>
            <a:ext cx="1276539" cy="276999"/>
          </a:xfrm>
          <a:prstGeom prst="rect">
            <a:avLst/>
          </a:prstGeom>
          <a:noFill/>
        </p:spPr>
        <p:txBody>
          <a:bodyPr wrap="square" rtlCol="0">
            <a:spAutoFit/>
          </a:bodyPr>
          <a:lstStyle/>
          <a:p>
            <a:r>
              <a:rPr lang="en-US" sz="1200" dirty="0" smtClean="0"/>
              <a:t>www.ctl.io</a:t>
            </a:r>
            <a:endParaRPr lang="en-US" sz="1200" dirty="0"/>
          </a:p>
        </p:txBody>
      </p:sp>
      <p:sp>
        <p:nvSpPr>
          <p:cNvPr id="6" name="TextBox 5"/>
          <p:cNvSpPr txBox="1"/>
          <p:nvPr/>
        </p:nvSpPr>
        <p:spPr>
          <a:xfrm>
            <a:off x="2136617" y="670589"/>
            <a:ext cx="7369521" cy="630942"/>
          </a:xfrm>
          <a:prstGeom prst="rect">
            <a:avLst/>
          </a:prstGeom>
          <a:noFill/>
        </p:spPr>
        <p:txBody>
          <a:bodyPr wrap="square" rtlCol="0">
            <a:spAutoFit/>
          </a:bodyPr>
          <a:lstStyle/>
          <a:p>
            <a:r>
              <a:rPr lang="en-US" sz="3500" b="1" dirty="0">
                <a:solidFill>
                  <a:srgbClr val="0070C0"/>
                </a:solidFill>
              </a:rPr>
              <a:t>Block Chain and Bit Coin</a:t>
            </a:r>
          </a:p>
        </p:txBody>
      </p:sp>
    </p:spTree>
    <p:extLst>
      <p:ext uri="{BB962C8B-B14F-4D97-AF65-F5344CB8AC3E}">
        <p14:creationId xmlns:p14="http://schemas.microsoft.com/office/powerpoint/2010/main" val="3606591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General video describing block chain:</a:t>
            </a:r>
          </a:p>
          <a:p>
            <a:pPr marL="0" indent="0">
              <a:buNone/>
            </a:pPr>
            <a:r>
              <a:rPr lang="en-US" sz="1200" dirty="0" smtClean="0">
                <a:hlinkClick r:id="rId3"/>
              </a:rPr>
              <a:t>https://www.youtube.com/watch?v=4sm5LNqL5j0</a:t>
            </a:r>
            <a:endParaRPr lang="en-US" sz="1200" i="1" dirty="0" smtClean="0"/>
          </a:p>
          <a:p>
            <a:pPr marL="0" indent="0">
              <a:buNone/>
            </a:pPr>
            <a:endParaRPr lang="en-US" i="1" dirty="0" smtClean="0"/>
          </a:p>
          <a:p>
            <a:pPr marL="0" indent="0">
              <a:buNone/>
            </a:pPr>
            <a:endParaRPr lang="en-US" i="1" dirty="0"/>
          </a:p>
          <a:p>
            <a:pPr marL="0" indent="0">
              <a:buNone/>
            </a:pPr>
            <a:endParaRPr lang="en-US" dirty="0"/>
          </a:p>
          <a:p>
            <a:pPr marL="0" indent="0">
              <a:buNone/>
            </a:pPr>
            <a:r>
              <a:rPr lang="en-US" dirty="0" smtClean="0"/>
              <a:t>More details of how bit </a:t>
            </a:r>
            <a:r>
              <a:rPr lang="en-US" dirty="0"/>
              <a:t>coin works: </a:t>
            </a:r>
            <a:r>
              <a:rPr lang="en-US" sz="1200" dirty="0">
                <a:hlinkClick r:id="rId4"/>
              </a:rPr>
              <a:t>https://</a:t>
            </a:r>
            <a:r>
              <a:rPr lang="en-US" sz="1200" dirty="0" smtClean="0">
                <a:hlinkClick r:id="rId4"/>
              </a:rPr>
              <a:t>www.youtube.com/watch?annotation_id=annotation_3929731879&amp;feature=iv&amp;src_vid=l9jOJk30eQs&amp;v=t5JGQXCTe3c</a:t>
            </a:r>
            <a:r>
              <a:rPr lang="en-US" sz="1200" dirty="0" smtClean="0"/>
              <a:t> </a:t>
            </a:r>
          </a:p>
          <a:p>
            <a:pPr marL="0" indent="0">
              <a:buNone/>
            </a:pPr>
            <a:endParaRPr lang="en-US" sz="1200" dirty="0"/>
          </a:p>
          <a:p>
            <a:pPr marL="0" indent="0">
              <a:buNone/>
            </a:pPr>
            <a:endParaRPr lang="en-US" sz="1200" dirty="0" smtClean="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1200" dirty="0"/>
          </a:p>
          <a:p>
            <a:pPr marL="0" indent="0">
              <a:buNone/>
            </a:pPr>
            <a:endParaRPr lang="en-US" sz="1200" dirty="0" smtClean="0"/>
          </a:p>
          <a:p>
            <a:pPr marL="0" indent="0">
              <a:buNone/>
            </a:pPr>
            <a:endParaRPr lang="en-US" sz="500" dirty="0" smtClean="0"/>
          </a:p>
          <a:p>
            <a:pPr marL="0" indent="0">
              <a:buNone/>
            </a:pPr>
            <a:endParaRPr lang="en-US" sz="1200" dirty="0" smtClean="0"/>
          </a:p>
          <a:p>
            <a:pPr marL="0" indent="0">
              <a:buNone/>
            </a:pPr>
            <a:r>
              <a:rPr lang="en-US" sz="1500" dirty="0" smtClean="0"/>
              <a:t>This </a:t>
            </a:r>
            <a:r>
              <a:rPr lang="en-US" sz="1500" dirty="0"/>
              <a:t>is an </a:t>
            </a:r>
            <a:r>
              <a:rPr lang="en-US" sz="1500" dirty="0" smtClean="0"/>
              <a:t>excellent 22-minute video</a:t>
            </a:r>
            <a:r>
              <a:rPr lang="en-US" sz="1500" dirty="0"/>
              <a:t>; watch this video at home!</a:t>
            </a:r>
          </a:p>
          <a:p>
            <a:pPr marL="0" indent="0">
              <a:buNone/>
            </a:pPr>
            <a:r>
              <a:rPr lang="en-US" sz="1200" dirty="0">
                <a:hlinkClick r:id="rId5"/>
              </a:rPr>
              <a:t>https://</a:t>
            </a:r>
            <a:r>
              <a:rPr lang="en-US" sz="1200" dirty="0" smtClean="0">
                <a:hlinkClick r:id="rId5"/>
              </a:rPr>
              <a:t>www.youtube.com/watch?v=Lx9zgZCMqXE</a:t>
            </a:r>
            <a:r>
              <a:rPr lang="en-US" sz="1200" dirty="0" smtClean="0"/>
              <a:t> </a:t>
            </a:r>
            <a:endParaRPr lang="en-US" sz="1200" dirty="0"/>
          </a:p>
        </p:txBody>
      </p:sp>
      <p:sp>
        <p:nvSpPr>
          <p:cNvPr id="3" name="Title 2"/>
          <p:cNvSpPr>
            <a:spLocks noGrp="1"/>
          </p:cNvSpPr>
          <p:nvPr>
            <p:ph type="title"/>
          </p:nvPr>
        </p:nvSpPr>
        <p:spPr/>
        <p:txBody>
          <a:bodyPr/>
          <a:lstStyle/>
          <a:p>
            <a:r>
              <a:rPr lang="en-US" dirty="0" smtClean="0"/>
              <a:t>Block chain &amp; bit coin</a:t>
            </a:r>
            <a:endParaRPr lang="en-US" dirty="0"/>
          </a:p>
        </p:txBody>
      </p:sp>
      <p:pic>
        <p:nvPicPr>
          <p:cNvPr id="4" name="Picture 3"/>
          <p:cNvPicPr>
            <a:picLocks noChangeAspect="1"/>
          </p:cNvPicPr>
          <p:nvPr/>
        </p:nvPicPr>
        <p:blipFill>
          <a:blip r:embed="rId6"/>
          <a:stretch>
            <a:fillRect/>
          </a:stretch>
        </p:blipFill>
        <p:spPr>
          <a:xfrm>
            <a:off x="5501031" y="1176952"/>
            <a:ext cx="2747235" cy="1517552"/>
          </a:xfrm>
          <a:prstGeom prst="rect">
            <a:avLst/>
          </a:prstGeom>
        </p:spPr>
      </p:pic>
      <p:pic>
        <p:nvPicPr>
          <p:cNvPr id="5" name="Picture 4"/>
          <p:cNvPicPr>
            <a:picLocks noChangeAspect="1"/>
          </p:cNvPicPr>
          <p:nvPr/>
        </p:nvPicPr>
        <p:blipFill>
          <a:blip r:embed="rId7"/>
          <a:stretch>
            <a:fillRect/>
          </a:stretch>
        </p:blipFill>
        <p:spPr>
          <a:xfrm>
            <a:off x="4364942" y="3531443"/>
            <a:ext cx="3883324" cy="1684504"/>
          </a:xfrm>
          <a:prstGeom prst="rect">
            <a:avLst/>
          </a:prstGeom>
        </p:spPr>
      </p:pic>
      <p:sp>
        <p:nvSpPr>
          <p:cNvPr id="6" name="Footer Placeholder 5"/>
          <p:cNvSpPr>
            <a:spLocks noGrp="1"/>
          </p:cNvSpPr>
          <p:nvPr>
            <p:ph type="ftr" sz="quarter" idx="3"/>
          </p:nvPr>
        </p:nvSpPr>
        <p:spPr>
          <a:xfrm>
            <a:off x="457200" y="6356350"/>
            <a:ext cx="8229600" cy="365125"/>
          </a:xfrm>
        </p:spPr>
        <p:txBody>
          <a:bodyPr/>
          <a:lstStyle/>
          <a:p>
            <a:r>
              <a:rPr lang="en-CA" dirty="0">
                <a:solidFill>
                  <a:schemeClr val="tx1"/>
                </a:solidFill>
              </a:rPr>
              <a:t>References: Bitcoin Embassy, 2014. Andreas M. Antonopoulos educates Senate of Canada about Bitcoin. (https://www.youtube.com/watch?v=xUNGFZDO8mM). Driscoll, Scott, 2013. How Bitcoin Works Under the Hood. (http://www.imponderablethings.com/2013/07/how-bitcoin-works-under-hood.html).</a:t>
            </a:r>
            <a:endParaRPr lang="en-US" dirty="0">
              <a:solidFill>
                <a:schemeClr val="tx1"/>
              </a:solidFill>
            </a:endParaRPr>
          </a:p>
        </p:txBody>
      </p:sp>
    </p:spTree>
    <p:extLst>
      <p:ext uri="{BB962C8B-B14F-4D97-AF65-F5344CB8AC3E}">
        <p14:creationId xmlns:p14="http://schemas.microsoft.com/office/powerpoint/2010/main" val="429019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smtClean="0"/>
              <a:t>Bitcoin</a:t>
            </a:r>
            <a:r>
              <a:rPr lang="en-CA" dirty="0" smtClean="0"/>
              <a:t> </a:t>
            </a:r>
            <a:r>
              <a:rPr lang="en-CA" dirty="0"/>
              <a:t>(2009-present)</a:t>
            </a:r>
          </a:p>
        </p:txBody>
      </p:sp>
      <p:graphicFrame>
        <p:nvGraphicFramePr>
          <p:cNvPr id="4" name="Diagram 3"/>
          <p:cNvGraphicFramePr/>
          <p:nvPr>
            <p:extLst>
              <p:ext uri="{D42A27DB-BD31-4B8C-83A1-F6EECF244321}">
                <p14:modId xmlns:p14="http://schemas.microsoft.com/office/powerpoint/2010/main" val="3553324041"/>
              </p:ext>
            </p:extLst>
          </p:nvPr>
        </p:nvGraphicFramePr>
        <p:xfrm>
          <a:off x="349249" y="1010467"/>
          <a:ext cx="7804904" cy="5414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1086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err="1" smtClean="0"/>
              <a:t>Bitcoin</a:t>
            </a:r>
            <a:r>
              <a:rPr lang="en-CA" dirty="0" smtClean="0"/>
              <a:t> </a:t>
            </a:r>
            <a:r>
              <a:rPr lang="en-CA" dirty="0"/>
              <a:t>(2009-present)</a:t>
            </a:r>
          </a:p>
        </p:txBody>
      </p:sp>
      <p:graphicFrame>
        <p:nvGraphicFramePr>
          <p:cNvPr id="6" name="Diagram 5"/>
          <p:cNvGraphicFramePr/>
          <p:nvPr>
            <p:extLst>
              <p:ext uri="{D42A27DB-BD31-4B8C-83A1-F6EECF244321}">
                <p14:modId xmlns:p14="http://schemas.microsoft.com/office/powerpoint/2010/main" val="2706088341"/>
              </p:ext>
            </p:extLst>
          </p:nvPr>
        </p:nvGraphicFramePr>
        <p:xfrm>
          <a:off x="1" y="1131683"/>
          <a:ext cx="8908610" cy="5477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947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00050"/>
            <a:r>
              <a:rPr lang="en-CA" dirty="0"/>
              <a:t>Tracks history of </a:t>
            </a:r>
            <a:r>
              <a:rPr lang="en-CA" dirty="0" err="1"/>
              <a:t>Bitcoin</a:t>
            </a:r>
            <a:r>
              <a:rPr lang="en-CA" dirty="0"/>
              <a:t> </a:t>
            </a:r>
            <a:r>
              <a:rPr lang="en-CA" dirty="0" smtClean="0"/>
              <a:t>transactions</a:t>
            </a:r>
          </a:p>
          <a:p>
            <a:pPr lvl="1"/>
            <a:endParaRPr lang="en-CA" sz="1200" dirty="0" smtClean="0"/>
          </a:p>
          <a:p>
            <a:pPr marL="400050"/>
            <a:r>
              <a:rPr lang="en-CA" dirty="0" smtClean="0"/>
              <a:t>Replaces need for current “ledger” – references to past </a:t>
            </a:r>
            <a:r>
              <a:rPr lang="en-CA" dirty="0" err="1" smtClean="0"/>
              <a:t>Bitcoins</a:t>
            </a:r>
            <a:r>
              <a:rPr lang="en-CA" dirty="0" smtClean="0"/>
              <a:t> received and spent determine </a:t>
            </a:r>
            <a:r>
              <a:rPr lang="en-CA" dirty="0" err="1" smtClean="0"/>
              <a:t>Bitcoins</a:t>
            </a:r>
            <a:r>
              <a:rPr lang="en-CA" dirty="0" smtClean="0"/>
              <a:t> available</a:t>
            </a:r>
          </a:p>
          <a:p>
            <a:pPr marL="457200" lvl="1" indent="0">
              <a:buNone/>
            </a:pPr>
            <a:endParaRPr lang="en-CA" sz="1200" dirty="0"/>
          </a:p>
          <a:p>
            <a:pPr marL="400050"/>
            <a:r>
              <a:rPr lang="en-CA" dirty="0"/>
              <a:t>Shows that the owner of </a:t>
            </a:r>
            <a:r>
              <a:rPr lang="en-CA" dirty="0" err="1"/>
              <a:t>Bitcoins</a:t>
            </a:r>
            <a:r>
              <a:rPr lang="en-CA" dirty="0"/>
              <a:t> has past incoming transactions adding up to amount being transferred out</a:t>
            </a:r>
          </a:p>
          <a:p>
            <a:pPr marL="0" indent="0">
              <a:buNone/>
            </a:pPr>
            <a:endParaRPr lang="en-US" dirty="0"/>
          </a:p>
        </p:txBody>
      </p:sp>
      <p:sp>
        <p:nvSpPr>
          <p:cNvPr id="3" name="Title 2"/>
          <p:cNvSpPr>
            <a:spLocks noGrp="1"/>
          </p:cNvSpPr>
          <p:nvPr>
            <p:ph type="title"/>
          </p:nvPr>
        </p:nvSpPr>
        <p:spPr/>
        <p:txBody>
          <a:bodyPr/>
          <a:lstStyle/>
          <a:p>
            <a:r>
              <a:rPr lang="en-CA" dirty="0"/>
              <a:t>Transaction </a:t>
            </a:r>
            <a:r>
              <a:rPr lang="en-CA" dirty="0" smtClean="0"/>
              <a:t>chain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4265" y="3713076"/>
            <a:ext cx="3241974" cy="26577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824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16980" y="903542"/>
            <a:ext cx="6423372" cy="5549794"/>
          </a:xfrm>
          <a:prstGeom prst="rect">
            <a:avLst/>
          </a:prstGeom>
        </p:spPr>
      </p:pic>
    </p:spTree>
    <p:extLst>
      <p:ext uri="{BB962C8B-B14F-4D97-AF65-F5344CB8AC3E}">
        <p14:creationId xmlns:p14="http://schemas.microsoft.com/office/powerpoint/2010/main" val="11046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CA" dirty="0" smtClean="0"/>
              <a:t>Groups </a:t>
            </a:r>
            <a:r>
              <a:rPr lang="en-CA" dirty="0"/>
              <a:t>transactions occurring at the “same” time and arranges them in blocks – represents timing of past transactions</a:t>
            </a:r>
          </a:p>
          <a:p>
            <a:r>
              <a:rPr lang="en-CA" dirty="0"/>
              <a:t>Blocks reference previous blocks</a:t>
            </a:r>
          </a:p>
          <a:p>
            <a:r>
              <a:rPr lang="en-CA" dirty="0"/>
              <a:t>Block chain is public with decentralised agreement over ordering of blocks determined by Bitcoin mining activity </a:t>
            </a:r>
          </a:p>
          <a:p>
            <a:r>
              <a:rPr lang="en-CA" dirty="0"/>
              <a:t>Arguably more important and potentially useful than Bitcoin</a:t>
            </a:r>
          </a:p>
        </p:txBody>
      </p:sp>
      <p:sp>
        <p:nvSpPr>
          <p:cNvPr id="2" name="Title 1"/>
          <p:cNvSpPr>
            <a:spLocks noGrp="1"/>
          </p:cNvSpPr>
          <p:nvPr>
            <p:ph type="title"/>
          </p:nvPr>
        </p:nvSpPr>
        <p:spPr/>
        <p:txBody>
          <a:bodyPr>
            <a:normAutofit/>
          </a:bodyPr>
          <a:lstStyle/>
          <a:p>
            <a:r>
              <a:rPr lang="en-CA" dirty="0"/>
              <a:t>Block chain architecture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22" y="3689171"/>
            <a:ext cx="4789755" cy="2681019"/>
          </a:xfrm>
          <a:prstGeom prst="rect">
            <a:avLst/>
          </a:prstGeom>
        </p:spPr>
      </p:pic>
    </p:spTree>
    <p:extLst>
      <p:ext uri="{BB962C8B-B14F-4D97-AF65-F5344CB8AC3E}">
        <p14:creationId xmlns:p14="http://schemas.microsoft.com/office/powerpoint/2010/main" val="3942051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4106" y="764704"/>
            <a:ext cx="8445500" cy="5533478"/>
          </a:xfrm>
        </p:spPr>
        <p:txBody>
          <a:bodyPr>
            <a:normAutofit/>
          </a:bodyPr>
          <a:lstStyle/>
          <a:p>
            <a:pPr marL="0" indent="0" algn="ctr">
              <a:buNone/>
            </a:pPr>
            <a:endParaRPr lang="en-US" sz="2000" b="1" dirty="0" smtClean="0">
              <a:solidFill>
                <a:srgbClr val="0070C0"/>
              </a:solidFill>
            </a:endParaRPr>
          </a:p>
          <a:p>
            <a:pPr marL="0" indent="0" algn="ctr">
              <a:buNone/>
            </a:pPr>
            <a:endParaRPr lang="en-US" sz="5000" b="1" dirty="0">
              <a:solidFill>
                <a:srgbClr val="0070C0"/>
              </a:solidFill>
            </a:endParaRPr>
          </a:p>
          <a:p>
            <a:pPr marL="0" indent="0" algn="ctr">
              <a:buNone/>
            </a:pPr>
            <a:endParaRPr lang="en-US" sz="5000" b="1" dirty="0">
              <a:solidFill>
                <a:srgbClr val="0070C0"/>
              </a:solidFill>
            </a:endParaRPr>
          </a:p>
        </p:txBody>
      </p:sp>
      <p:sp>
        <p:nvSpPr>
          <p:cNvPr id="9" name="TextBox 8"/>
          <p:cNvSpPr txBox="1"/>
          <p:nvPr/>
        </p:nvSpPr>
        <p:spPr>
          <a:xfrm>
            <a:off x="2299580" y="670589"/>
            <a:ext cx="7369521" cy="861774"/>
          </a:xfrm>
          <a:prstGeom prst="rect">
            <a:avLst/>
          </a:prstGeom>
          <a:noFill/>
        </p:spPr>
        <p:txBody>
          <a:bodyPr wrap="square" rtlCol="0">
            <a:spAutoFit/>
          </a:bodyPr>
          <a:lstStyle/>
          <a:p>
            <a:r>
              <a:rPr lang="en-US" sz="5000" b="1" dirty="0" err="1" smtClean="0">
                <a:solidFill>
                  <a:srgbClr val="0070C0"/>
                </a:solidFill>
              </a:rPr>
              <a:t>Robo</a:t>
            </a:r>
            <a:r>
              <a:rPr lang="en-US" sz="5000" b="1" dirty="0" smtClean="0">
                <a:solidFill>
                  <a:srgbClr val="0070C0"/>
                </a:solidFill>
              </a:rPr>
              <a:t> Advisors</a:t>
            </a:r>
            <a:endParaRPr lang="en-US" sz="5000" b="1" dirty="0">
              <a:solidFill>
                <a:srgbClr val="0070C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67" y="1677214"/>
            <a:ext cx="6883688" cy="4518564"/>
          </a:xfrm>
          <a:prstGeom prst="rect">
            <a:avLst/>
          </a:prstGeom>
        </p:spPr>
      </p:pic>
      <p:sp>
        <p:nvSpPr>
          <p:cNvPr id="3" name="TextBox 2"/>
          <p:cNvSpPr txBox="1"/>
          <p:nvPr/>
        </p:nvSpPr>
        <p:spPr>
          <a:xfrm>
            <a:off x="6862527" y="6159563"/>
            <a:ext cx="1204111" cy="553998"/>
          </a:xfrm>
          <a:prstGeom prst="rect">
            <a:avLst/>
          </a:prstGeom>
          <a:noFill/>
        </p:spPr>
        <p:txBody>
          <a:bodyPr wrap="square" rtlCol="0">
            <a:spAutoFit/>
          </a:bodyPr>
          <a:lstStyle/>
          <a:p>
            <a:r>
              <a:rPr lang="en-US" sz="1200" dirty="0"/>
              <a:t>www.cnb.com</a:t>
            </a:r>
          </a:p>
          <a:p>
            <a:endParaRPr lang="en-US" dirty="0"/>
          </a:p>
        </p:txBody>
      </p:sp>
    </p:spTree>
    <p:extLst>
      <p:ext uri="{BB962C8B-B14F-4D97-AF65-F5344CB8AC3E}">
        <p14:creationId xmlns:p14="http://schemas.microsoft.com/office/powerpoint/2010/main" val="3567969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0" indent="0">
              <a:buNone/>
            </a:pPr>
            <a:endParaRPr lang="en-US" sz="800" dirty="0" smtClean="0"/>
          </a:p>
          <a:p>
            <a:pPr marL="0" indent="0">
              <a:buNone/>
            </a:pPr>
            <a:r>
              <a:rPr lang="en-US" dirty="0" smtClean="0"/>
              <a:t>“</a:t>
            </a:r>
            <a:r>
              <a:rPr lang="en-US" dirty="0" err="1" smtClean="0"/>
              <a:t>Robo</a:t>
            </a:r>
            <a:r>
              <a:rPr lang="en-US" dirty="0" smtClean="0"/>
              <a:t> advisors manage </a:t>
            </a:r>
            <a:r>
              <a:rPr lang="en-US" dirty="0"/>
              <a:t>portfolios automatically, with their decisions driven by </a:t>
            </a:r>
            <a:r>
              <a:rPr lang="en-US" dirty="0" smtClean="0"/>
              <a:t>software.</a:t>
            </a:r>
            <a:r>
              <a:rPr lang="en-US" baseline="30000" dirty="0" smtClean="0"/>
              <a:t>1</a:t>
            </a:r>
            <a:r>
              <a:rPr lang="en-US" dirty="0" smtClean="0"/>
              <a:t>”</a:t>
            </a:r>
          </a:p>
          <a:p>
            <a:pPr marL="0" indent="0">
              <a:buNone/>
            </a:pPr>
            <a:r>
              <a:rPr lang="en-US" sz="1500" dirty="0" smtClean="0">
                <a:hlinkClick r:id="rId2"/>
              </a:rPr>
              <a:t>https</a:t>
            </a:r>
            <a:r>
              <a:rPr lang="en-US" sz="1500" dirty="0">
                <a:hlinkClick r:id="rId2"/>
              </a:rPr>
              <a:t>://</a:t>
            </a:r>
            <a:r>
              <a:rPr lang="en-US" sz="1500" dirty="0" smtClean="0">
                <a:hlinkClick r:id="rId2"/>
              </a:rPr>
              <a:t>www.youtube.com/watch?v=uPAGQJssHcA</a:t>
            </a:r>
            <a:r>
              <a:rPr lang="en-US" sz="1500" dirty="0" smtClean="0"/>
              <a:t> </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sz="1100" dirty="0" smtClean="0"/>
          </a:p>
          <a:p>
            <a:pPr marL="0" indent="0">
              <a:buNone/>
            </a:pPr>
            <a:endParaRPr lang="en-US" sz="1100" dirty="0"/>
          </a:p>
          <a:p>
            <a:pPr marL="0" indent="0">
              <a:buNone/>
            </a:pPr>
            <a:r>
              <a:rPr lang="en-US" sz="1100" dirty="0" smtClean="0"/>
              <a:t>		</a:t>
            </a:r>
          </a:p>
          <a:p>
            <a:pPr marL="0" indent="0">
              <a:buNone/>
            </a:pPr>
            <a:endParaRPr lang="en-US" sz="1100" dirty="0"/>
          </a:p>
          <a:p>
            <a:pPr marL="0" indent="0">
              <a:buNone/>
            </a:pPr>
            <a:r>
              <a:rPr lang="en-US" sz="1100" dirty="0" smtClean="0"/>
              <a:t>										</a:t>
            </a:r>
            <a:endParaRPr lang="en-US" sz="1100" dirty="0"/>
          </a:p>
          <a:p>
            <a:pPr marL="0" indent="0">
              <a:buNone/>
            </a:pPr>
            <a:r>
              <a:rPr lang="en-US" sz="1100" dirty="0" smtClean="0"/>
              <a:t>1. </a:t>
            </a:r>
            <a:r>
              <a:rPr lang="en-US" sz="1100" dirty="0" smtClean="0">
                <a:hlinkClick r:id="rId3"/>
              </a:rPr>
              <a:t>http</a:t>
            </a:r>
            <a:r>
              <a:rPr lang="en-US" sz="1100" dirty="0">
                <a:hlinkClick r:id="rId3"/>
              </a:rPr>
              <a:t>://www.forbes.com/sites/rogergershman/2015/04/30/robo-advisors-versus-financial-advisors-which-is-best-for-you/#</a:t>
            </a:r>
            <a:r>
              <a:rPr lang="en-US" sz="1100" dirty="0" smtClean="0">
                <a:hlinkClick r:id="rId3"/>
              </a:rPr>
              <a:t>edf19d11470c</a:t>
            </a:r>
            <a:r>
              <a:rPr lang="en-US" sz="1100" dirty="0" smtClean="0"/>
              <a:t> </a:t>
            </a:r>
            <a:endParaRPr lang="en-US" sz="1100" dirty="0"/>
          </a:p>
        </p:txBody>
      </p:sp>
      <p:sp>
        <p:nvSpPr>
          <p:cNvPr id="3" name="Title 2"/>
          <p:cNvSpPr>
            <a:spLocks noGrp="1"/>
          </p:cNvSpPr>
          <p:nvPr>
            <p:ph type="title"/>
          </p:nvPr>
        </p:nvSpPr>
        <p:spPr/>
        <p:txBody>
          <a:bodyPr/>
          <a:lstStyle/>
          <a:p>
            <a:r>
              <a:rPr lang="en-US" dirty="0"/>
              <a:t>What are </a:t>
            </a:r>
            <a:r>
              <a:rPr lang="en-US" dirty="0" err="1"/>
              <a:t>robo</a:t>
            </a:r>
            <a:r>
              <a:rPr lang="en-US" dirty="0"/>
              <a:t> advisors</a:t>
            </a:r>
            <a:r>
              <a:rPr lang="en-US" dirty="0" smtClean="0"/>
              <a:t>?</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633" y="2379300"/>
            <a:ext cx="3969219" cy="2574322"/>
          </a:xfrm>
          <a:prstGeom prst="rect">
            <a:avLst/>
          </a:prstGeom>
        </p:spPr>
      </p:pic>
      <p:sp>
        <p:nvSpPr>
          <p:cNvPr id="7" name="TextBox 6"/>
          <p:cNvSpPr txBox="1"/>
          <p:nvPr/>
        </p:nvSpPr>
        <p:spPr>
          <a:xfrm>
            <a:off x="5237429" y="4953622"/>
            <a:ext cx="1330859" cy="276999"/>
          </a:xfrm>
          <a:prstGeom prst="rect">
            <a:avLst/>
          </a:prstGeom>
          <a:noFill/>
        </p:spPr>
        <p:txBody>
          <a:bodyPr wrap="square" rtlCol="0">
            <a:spAutoFit/>
          </a:bodyPr>
          <a:lstStyle/>
          <a:p>
            <a:r>
              <a:rPr lang="en-US" sz="1200" dirty="0" smtClean="0"/>
              <a:t>www.forbes.com</a:t>
            </a:r>
            <a:endParaRPr lang="en-US" sz="1200" dirty="0"/>
          </a:p>
        </p:txBody>
      </p:sp>
    </p:spTree>
    <p:extLst>
      <p:ext uri="{BB962C8B-B14F-4D97-AF65-F5344CB8AC3E}">
        <p14:creationId xmlns:p14="http://schemas.microsoft.com/office/powerpoint/2010/main" val="214682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0000" lnSpcReduction="20000"/>
          </a:bodyPr>
          <a:lstStyle/>
          <a:p>
            <a:pPr marL="0" indent="0">
              <a:buNone/>
            </a:pPr>
            <a:endParaRPr lang="en-US" dirty="0" smtClean="0"/>
          </a:p>
          <a:p>
            <a:pPr marL="0" indent="0">
              <a:buNone/>
            </a:pPr>
            <a:r>
              <a:rPr lang="en-US" sz="5500" i="1" dirty="0" smtClean="0">
                <a:solidFill>
                  <a:srgbClr val="C00000"/>
                </a:solidFill>
              </a:rPr>
              <a:t>Where is the value?</a:t>
            </a:r>
          </a:p>
          <a:p>
            <a:pPr marL="0" indent="0">
              <a:buNone/>
            </a:pPr>
            <a:endParaRPr lang="en-US" dirty="0"/>
          </a:p>
          <a:p>
            <a:pPr marL="0" indent="0">
              <a:buNone/>
            </a:pPr>
            <a:r>
              <a:rPr lang="en-US" sz="2500" dirty="0">
                <a:hlinkClick r:id="rId2"/>
              </a:rPr>
              <a:t>https://</a:t>
            </a:r>
            <a:r>
              <a:rPr lang="en-US" sz="2500" dirty="0" smtClean="0">
                <a:hlinkClick r:id="rId2"/>
              </a:rPr>
              <a:t>www.youtube.com/watch?v=B6fQboyG8-0</a:t>
            </a:r>
            <a:r>
              <a:rPr lang="en-US" sz="2500" dirty="0" smtClean="0"/>
              <a:t> </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r>
              <a:rPr lang="en-US" sz="5500" i="1" dirty="0">
                <a:solidFill>
                  <a:srgbClr val="C00000"/>
                </a:solidFill>
              </a:rPr>
              <a:t>Are </a:t>
            </a:r>
            <a:r>
              <a:rPr lang="en-US" sz="5500" i="1" dirty="0" err="1">
                <a:solidFill>
                  <a:srgbClr val="C00000"/>
                </a:solidFill>
              </a:rPr>
              <a:t>robo</a:t>
            </a:r>
            <a:r>
              <a:rPr lang="en-US" sz="5500" i="1" dirty="0">
                <a:solidFill>
                  <a:srgbClr val="C00000"/>
                </a:solidFill>
              </a:rPr>
              <a:t>-advisors always good?</a:t>
            </a:r>
          </a:p>
          <a:p>
            <a:pPr marL="0" indent="0">
              <a:buNone/>
            </a:pPr>
            <a:endParaRPr lang="en-US" dirty="0" smtClean="0"/>
          </a:p>
          <a:p>
            <a:pPr marL="0" indent="0">
              <a:buNone/>
            </a:pPr>
            <a:r>
              <a:rPr lang="en-US" sz="2500" dirty="0" smtClean="0">
                <a:hlinkClick r:id="rId3"/>
              </a:rPr>
              <a:t>https://www.youtube.com/watch?v=YycdAwu0320</a:t>
            </a:r>
            <a:endParaRPr lang="en-US" sz="2500"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a:p>
          <a:p>
            <a:pPr marL="0" indent="0">
              <a:buNone/>
            </a:pPr>
            <a:r>
              <a:rPr lang="en-US" sz="6300" i="1" dirty="0" smtClean="0">
                <a:solidFill>
                  <a:srgbClr val="7030A0"/>
                </a:solidFill>
              </a:rPr>
              <a:t>What do you think?</a:t>
            </a:r>
          </a:p>
          <a:p>
            <a:pPr marL="0" indent="0">
              <a:buNone/>
            </a:pPr>
            <a:r>
              <a:rPr lang="en-US" sz="6300" i="1" dirty="0" smtClean="0">
                <a:solidFill>
                  <a:srgbClr val="7030A0"/>
                </a:solidFill>
              </a:rPr>
              <a:t>Which view has more merit?</a:t>
            </a:r>
          </a:p>
          <a:p>
            <a:pPr marL="0" indent="0">
              <a:buNone/>
            </a:pPr>
            <a:r>
              <a:rPr lang="en-US" sz="6300" i="1" dirty="0" smtClean="0">
                <a:solidFill>
                  <a:srgbClr val="7030A0"/>
                </a:solidFill>
              </a:rPr>
              <a:t>Are there other views?</a:t>
            </a:r>
            <a:endParaRPr lang="en-US" sz="6300" i="1" dirty="0">
              <a:solidFill>
                <a:srgbClr val="7030A0"/>
              </a:solidFill>
            </a:endParaRPr>
          </a:p>
        </p:txBody>
      </p:sp>
      <p:sp>
        <p:nvSpPr>
          <p:cNvPr id="3" name="Title 2"/>
          <p:cNvSpPr>
            <a:spLocks noGrp="1"/>
          </p:cNvSpPr>
          <p:nvPr>
            <p:ph type="title"/>
          </p:nvPr>
        </p:nvSpPr>
        <p:spPr/>
        <p:txBody>
          <a:bodyPr/>
          <a:lstStyle/>
          <a:p>
            <a:r>
              <a:rPr lang="en-US" dirty="0" smtClean="0"/>
              <a:t>Is it good or is it bad?</a:t>
            </a:r>
            <a:endParaRPr lang="en-US" dirty="0"/>
          </a:p>
        </p:txBody>
      </p:sp>
      <p:pic>
        <p:nvPicPr>
          <p:cNvPr id="4" name="Picture 3"/>
          <p:cNvPicPr>
            <a:picLocks noChangeAspect="1"/>
          </p:cNvPicPr>
          <p:nvPr/>
        </p:nvPicPr>
        <p:blipFill>
          <a:blip r:embed="rId4"/>
          <a:stretch>
            <a:fillRect/>
          </a:stretch>
        </p:blipFill>
        <p:spPr>
          <a:xfrm>
            <a:off x="4572000" y="3009806"/>
            <a:ext cx="3518343" cy="1720743"/>
          </a:xfrm>
          <a:prstGeom prst="rect">
            <a:avLst/>
          </a:prstGeom>
        </p:spPr>
      </p:pic>
      <p:pic>
        <p:nvPicPr>
          <p:cNvPr id="5" name="Picture 4"/>
          <p:cNvPicPr>
            <a:picLocks noChangeAspect="1"/>
          </p:cNvPicPr>
          <p:nvPr/>
        </p:nvPicPr>
        <p:blipFill>
          <a:blip r:embed="rId5"/>
          <a:stretch>
            <a:fillRect/>
          </a:stretch>
        </p:blipFill>
        <p:spPr>
          <a:xfrm>
            <a:off x="4572000" y="920404"/>
            <a:ext cx="3151487" cy="1471975"/>
          </a:xfrm>
          <a:prstGeom prst="rect">
            <a:avLst/>
          </a:prstGeom>
        </p:spPr>
      </p:pic>
    </p:spTree>
    <p:extLst>
      <p:ext uri="{BB962C8B-B14F-4D97-AF65-F5344CB8AC3E}">
        <p14:creationId xmlns:p14="http://schemas.microsoft.com/office/powerpoint/2010/main" val="331834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50" y="764704"/>
            <a:ext cx="8445500" cy="5898646"/>
          </a:xfrm>
        </p:spPr>
        <p:txBody>
          <a:bodyPr>
            <a:normAutofit/>
          </a:bodyPr>
          <a:lstStyle/>
          <a:p>
            <a:r>
              <a:rPr lang="en-US" dirty="0" smtClean="0">
                <a:solidFill>
                  <a:srgbClr val="C00000"/>
                </a:solidFill>
              </a:rPr>
              <a:t>Is it only </a:t>
            </a:r>
            <a:r>
              <a:rPr lang="en-US" dirty="0" err="1" smtClean="0">
                <a:solidFill>
                  <a:srgbClr val="C00000"/>
                </a:solidFill>
              </a:rPr>
              <a:t>millennials</a:t>
            </a:r>
            <a:r>
              <a:rPr lang="en-US" dirty="0" smtClean="0">
                <a:solidFill>
                  <a:srgbClr val="C00000"/>
                </a:solidFill>
              </a:rPr>
              <a:t>?</a:t>
            </a:r>
          </a:p>
          <a:p>
            <a:pPr marL="0" indent="0">
              <a:buNone/>
            </a:pPr>
            <a:endParaRPr lang="en-US" sz="500" dirty="0" smtClean="0"/>
          </a:p>
          <a:p>
            <a:pPr marL="0" indent="0">
              <a:buNone/>
            </a:pPr>
            <a:r>
              <a:rPr lang="en-US" dirty="0"/>
              <a:t>A study by </a:t>
            </a:r>
            <a:r>
              <a:rPr lang="en-US" dirty="0" err="1">
                <a:hlinkClick r:id="rId2"/>
              </a:rPr>
              <a:t>E*Trade</a:t>
            </a:r>
            <a:r>
              <a:rPr lang="en-US" dirty="0">
                <a:hlinkClick r:id="rId2"/>
              </a:rPr>
              <a:t> Streetwise</a:t>
            </a:r>
            <a:r>
              <a:rPr lang="en-US" dirty="0"/>
              <a:t> shows that the majority of age groups </a:t>
            </a:r>
            <a:r>
              <a:rPr lang="en-US" b="1" dirty="0">
                <a:solidFill>
                  <a:srgbClr val="00B050"/>
                </a:solidFill>
              </a:rPr>
              <a:t>25-34</a:t>
            </a:r>
            <a:r>
              <a:rPr lang="en-US" dirty="0"/>
              <a:t>, </a:t>
            </a:r>
            <a:r>
              <a:rPr lang="en-US" b="1" dirty="0">
                <a:solidFill>
                  <a:srgbClr val="00B050"/>
                </a:solidFill>
              </a:rPr>
              <a:t>35-55</a:t>
            </a:r>
            <a:r>
              <a:rPr lang="en-US" dirty="0"/>
              <a:t>, and </a:t>
            </a:r>
            <a:r>
              <a:rPr lang="en-US" b="1" dirty="0">
                <a:solidFill>
                  <a:srgbClr val="00B050"/>
                </a:solidFill>
              </a:rPr>
              <a:t>55+ </a:t>
            </a:r>
            <a:r>
              <a:rPr lang="en-US" dirty="0"/>
              <a:t>all prefer at least some form of digital </a:t>
            </a:r>
            <a:r>
              <a:rPr lang="en-US" dirty="0" smtClean="0"/>
              <a:t>advice.</a:t>
            </a:r>
            <a:endParaRPr lang="en-US" dirty="0"/>
          </a:p>
          <a:p>
            <a:pPr marL="0" indent="0">
              <a:buNone/>
            </a:pPr>
            <a:endParaRPr lang="en-US" sz="1200" dirty="0"/>
          </a:p>
          <a:p>
            <a:r>
              <a:rPr lang="en-US" dirty="0" smtClean="0"/>
              <a:t>Is it possible to combine human with </a:t>
            </a:r>
            <a:r>
              <a:rPr lang="en-US" dirty="0" err="1" smtClean="0"/>
              <a:t>robo</a:t>
            </a:r>
            <a:r>
              <a:rPr lang="en-US" dirty="0" smtClean="0"/>
              <a:t> advisors?</a:t>
            </a:r>
          </a:p>
          <a:p>
            <a:endParaRPr lang="en-US" dirty="0"/>
          </a:p>
          <a:p>
            <a:endParaRPr lang="en-US" dirty="0" smtClean="0"/>
          </a:p>
          <a:p>
            <a:endParaRPr lang="en-US" dirty="0" smtClean="0"/>
          </a:p>
          <a:p>
            <a:endParaRPr lang="en-US" dirty="0" smtClean="0"/>
          </a:p>
          <a:p>
            <a:endParaRPr lang="en-US" dirty="0"/>
          </a:p>
          <a:p>
            <a:pPr marL="0" indent="0">
              <a:buNone/>
            </a:pPr>
            <a:endParaRPr lang="en-US" dirty="0"/>
          </a:p>
          <a:p>
            <a:pPr marL="0" indent="0">
              <a:buNone/>
            </a:pPr>
            <a:r>
              <a:rPr lang="en-US" sz="2600" b="1" dirty="0" smtClean="0">
                <a:solidFill>
                  <a:srgbClr val="7030A0"/>
                </a:solidFill>
              </a:rPr>
              <a:t>What </a:t>
            </a:r>
            <a:r>
              <a:rPr lang="en-US" sz="2600" b="1" dirty="0">
                <a:solidFill>
                  <a:srgbClr val="7030A0"/>
                </a:solidFill>
              </a:rPr>
              <a:t>does the future hold</a:t>
            </a:r>
            <a:r>
              <a:rPr lang="en-US" sz="2600" b="1" dirty="0" smtClean="0">
                <a:solidFill>
                  <a:srgbClr val="7030A0"/>
                </a:solidFill>
              </a:rPr>
              <a:t>?</a:t>
            </a:r>
            <a:endParaRPr lang="en-US" sz="2600" b="1" dirty="0">
              <a:solidFill>
                <a:srgbClr val="7030A0"/>
              </a:solidFill>
            </a:endParaRPr>
          </a:p>
        </p:txBody>
      </p:sp>
      <p:sp>
        <p:nvSpPr>
          <p:cNvPr id="3" name="Title 2"/>
          <p:cNvSpPr>
            <a:spLocks noGrp="1"/>
          </p:cNvSpPr>
          <p:nvPr>
            <p:ph type="title"/>
          </p:nvPr>
        </p:nvSpPr>
        <p:spPr/>
        <p:txBody>
          <a:bodyPr/>
          <a:lstStyle/>
          <a:p>
            <a:r>
              <a:rPr lang="en-US" dirty="0" smtClean="0"/>
              <a:t>Demographics and future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21" y="3096005"/>
            <a:ext cx="3103830" cy="201305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8179" y="5181068"/>
            <a:ext cx="2087519" cy="1370281"/>
          </a:xfrm>
          <a:prstGeom prst="rect">
            <a:avLst/>
          </a:prstGeom>
        </p:spPr>
      </p:pic>
      <p:sp>
        <p:nvSpPr>
          <p:cNvPr id="6" name="TextBox 5"/>
          <p:cNvSpPr txBox="1"/>
          <p:nvPr/>
        </p:nvSpPr>
        <p:spPr>
          <a:xfrm>
            <a:off x="1865014" y="5050263"/>
            <a:ext cx="2145672" cy="261610"/>
          </a:xfrm>
          <a:prstGeom prst="rect">
            <a:avLst/>
          </a:prstGeom>
          <a:noFill/>
        </p:spPr>
        <p:txBody>
          <a:bodyPr wrap="square" rtlCol="0">
            <a:spAutoFit/>
          </a:bodyPr>
          <a:lstStyle/>
          <a:p>
            <a:r>
              <a:rPr lang="en-US" sz="1100" dirty="0"/>
              <a:t>http://www.wealthprofessional.ca</a:t>
            </a:r>
          </a:p>
        </p:txBody>
      </p:sp>
      <p:sp>
        <p:nvSpPr>
          <p:cNvPr id="7" name="TextBox 6"/>
          <p:cNvSpPr txBox="1"/>
          <p:nvPr/>
        </p:nvSpPr>
        <p:spPr>
          <a:xfrm>
            <a:off x="2096567" y="2182151"/>
            <a:ext cx="1330859" cy="276999"/>
          </a:xfrm>
          <a:prstGeom prst="rect">
            <a:avLst/>
          </a:prstGeom>
          <a:noFill/>
        </p:spPr>
        <p:txBody>
          <a:bodyPr wrap="square" rtlCol="0">
            <a:spAutoFit/>
          </a:bodyPr>
          <a:lstStyle/>
          <a:p>
            <a:r>
              <a:rPr lang="en-US" sz="1200" dirty="0" smtClean="0"/>
              <a:t>www.forbes.com</a:t>
            </a:r>
            <a:endParaRPr lang="en-US" sz="1200" dirty="0"/>
          </a:p>
        </p:txBody>
      </p:sp>
    </p:spTree>
    <p:extLst>
      <p:ext uri="{BB962C8B-B14F-4D97-AF65-F5344CB8AC3E}">
        <p14:creationId xmlns:p14="http://schemas.microsoft.com/office/powerpoint/2010/main" val="1034339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marL="0" indent="0"/>
            <a:r>
              <a:rPr lang="en-US" dirty="0">
                <a:solidFill>
                  <a:srgbClr val="0070C0"/>
                </a:solidFill>
              </a:rPr>
              <a:t>Peer to peer (P2P) lending and </a:t>
            </a:r>
            <a:r>
              <a:rPr lang="en-US" dirty="0" smtClean="0">
                <a:solidFill>
                  <a:srgbClr val="0070C0"/>
                </a:solidFill>
              </a:rPr>
              <a:t>investing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106" y="1092615"/>
            <a:ext cx="6916417" cy="5189040"/>
          </a:xfrm>
          <a:prstGeom prst="rect">
            <a:avLst/>
          </a:prstGeom>
        </p:spPr>
      </p:pic>
    </p:spTree>
    <p:extLst>
      <p:ext uri="{BB962C8B-B14F-4D97-AF65-F5344CB8AC3E}">
        <p14:creationId xmlns:p14="http://schemas.microsoft.com/office/powerpoint/2010/main" val="320017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86" name="Rectangle 26"/>
          <p:cNvSpPr>
            <a:spLocks noChangeArrowheads="1"/>
          </p:cNvSpPr>
          <p:nvPr/>
        </p:nvSpPr>
        <p:spPr bwMode="auto">
          <a:xfrm>
            <a:off x="5856842" y="1926879"/>
            <a:ext cx="663575" cy="304800"/>
          </a:xfrm>
          <a:prstGeom prst="rect">
            <a:avLst/>
          </a:prstGeom>
          <a:noFill/>
          <a:ln w="9525">
            <a:noFill/>
            <a:miter lim="800000"/>
            <a:headEnd/>
            <a:tailEnd/>
          </a:ln>
        </p:spPr>
        <p:txBody>
          <a:bodyPr wrap="none" lIns="0" tIns="0" rIns="0" bIns="0">
            <a:spAutoFit/>
          </a:bodyPr>
          <a:lstStyle/>
          <a:p>
            <a:pPr eaLnBrk="0" hangingPunct="0">
              <a:spcBef>
                <a:spcPct val="20000"/>
              </a:spcBef>
              <a:buClr>
                <a:schemeClr val="bg1"/>
              </a:buClr>
              <a:buSzPct val="100000"/>
              <a:buFont typeface="Wingdings" pitchFamily="2" charset="2"/>
              <a:buChar char="•"/>
            </a:pPr>
            <a:r>
              <a:rPr lang="en-US" sz="2000" b="1" dirty="0" smtClean="0">
                <a:solidFill>
                  <a:srgbClr val="000000"/>
                </a:solidFill>
              </a:rPr>
              <a:t>Loans</a:t>
            </a:r>
            <a:endParaRPr lang="en-US" sz="2000" b="1" dirty="0">
              <a:solidFill>
                <a:srgbClr val="000000"/>
              </a:solidFill>
            </a:endParaRPr>
          </a:p>
        </p:txBody>
      </p:sp>
      <p:sp>
        <p:nvSpPr>
          <p:cNvPr id="66582" name="Rectangle 22"/>
          <p:cNvSpPr>
            <a:spLocks noChangeArrowheads="1"/>
          </p:cNvSpPr>
          <p:nvPr/>
        </p:nvSpPr>
        <p:spPr bwMode="auto">
          <a:xfrm>
            <a:off x="3570842" y="1926879"/>
            <a:ext cx="2057400" cy="763588"/>
          </a:xfrm>
          <a:prstGeom prst="rect">
            <a:avLst/>
          </a:prstGeom>
          <a:solidFill>
            <a:srgbClr val="CCFF66"/>
          </a:solidFill>
          <a:ln w="22225">
            <a:solidFill>
              <a:srgbClr val="800000"/>
            </a:solidFill>
            <a:miter lim="800000"/>
            <a:headEnd/>
            <a:tailEnd/>
          </a:ln>
        </p:spPr>
        <p:txBody>
          <a:bodyPr/>
          <a:lstStyle/>
          <a:p>
            <a:pPr>
              <a:spcBef>
                <a:spcPct val="20000"/>
              </a:spcBef>
              <a:buClr>
                <a:schemeClr val="bg1"/>
              </a:buClr>
              <a:buSzPct val="100000"/>
              <a:buFont typeface="Wingdings" pitchFamily="2" charset="2"/>
              <a:buChar char="•"/>
            </a:pPr>
            <a:endParaRPr lang="en-US"/>
          </a:p>
        </p:txBody>
      </p:sp>
      <p:sp>
        <p:nvSpPr>
          <p:cNvPr id="66583" name="Rectangle 23"/>
          <p:cNvSpPr>
            <a:spLocks noChangeArrowheads="1"/>
          </p:cNvSpPr>
          <p:nvPr/>
        </p:nvSpPr>
        <p:spPr bwMode="auto">
          <a:xfrm>
            <a:off x="3647042" y="2003079"/>
            <a:ext cx="1905000" cy="609600"/>
          </a:xfrm>
          <a:prstGeom prst="rect">
            <a:avLst/>
          </a:prstGeom>
          <a:noFill/>
          <a:ln w="9525">
            <a:noFill/>
            <a:miter lim="800000"/>
            <a:headEnd/>
            <a:tailEnd/>
          </a:ln>
        </p:spPr>
        <p:txBody>
          <a:bodyPr lIns="0" tIns="0" rIns="0" bIns="0">
            <a:spAutoFit/>
          </a:bodyPr>
          <a:lstStyle/>
          <a:p>
            <a:pPr algn="ctr" eaLnBrk="0" hangingPunct="0">
              <a:spcBef>
                <a:spcPct val="20000"/>
              </a:spcBef>
              <a:buClr>
                <a:schemeClr val="bg1"/>
              </a:buClr>
              <a:buSzPct val="100000"/>
            </a:pPr>
            <a:r>
              <a:rPr lang="en-US" sz="2000" b="1" dirty="0">
                <a:solidFill>
                  <a:srgbClr val="000000"/>
                </a:solidFill>
              </a:rPr>
              <a:t>Financial intermediaries</a:t>
            </a:r>
            <a:endParaRPr lang="en-US" sz="2000" b="1" dirty="0"/>
          </a:p>
        </p:txBody>
      </p:sp>
      <p:sp>
        <p:nvSpPr>
          <p:cNvPr id="66571" name="Rectangle 11"/>
          <p:cNvSpPr>
            <a:spLocks noChangeArrowheads="1"/>
          </p:cNvSpPr>
          <p:nvPr/>
        </p:nvSpPr>
        <p:spPr bwMode="auto">
          <a:xfrm>
            <a:off x="2351642" y="1926879"/>
            <a:ext cx="1154162" cy="307777"/>
          </a:xfrm>
          <a:prstGeom prst="rect">
            <a:avLst/>
          </a:prstGeom>
          <a:noFill/>
          <a:ln w="9525">
            <a:noFill/>
            <a:miter lim="800000"/>
            <a:headEnd/>
            <a:tailEnd/>
          </a:ln>
        </p:spPr>
        <p:txBody>
          <a:bodyPr wrap="none" lIns="0" tIns="0" rIns="0" bIns="0">
            <a:spAutoFit/>
          </a:bodyPr>
          <a:lstStyle/>
          <a:p>
            <a:pPr eaLnBrk="0" hangingPunct="0">
              <a:spcBef>
                <a:spcPct val="20000"/>
              </a:spcBef>
              <a:buClr>
                <a:schemeClr val="bg1"/>
              </a:buClr>
              <a:buSzPct val="100000"/>
            </a:pPr>
            <a:r>
              <a:rPr lang="en-US" sz="2000" b="1" dirty="0" smtClean="0">
                <a:solidFill>
                  <a:srgbClr val="000000"/>
                </a:solidFill>
              </a:rPr>
              <a:t> Deposits</a:t>
            </a:r>
            <a:endParaRPr lang="en-US" sz="2000" b="1" dirty="0">
              <a:solidFill>
                <a:srgbClr val="000000"/>
              </a:solidFill>
            </a:endParaRPr>
          </a:p>
        </p:txBody>
      </p:sp>
      <p:sp>
        <p:nvSpPr>
          <p:cNvPr id="66568" name="Rectangle 8"/>
          <p:cNvSpPr>
            <a:spLocks noChangeArrowheads="1"/>
          </p:cNvSpPr>
          <p:nvPr/>
        </p:nvSpPr>
        <p:spPr bwMode="auto">
          <a:xfrm>
            <a:off x="446642" y="1926879"/>
            <a:ext cx="1752600" cy="763588"/>
          </a:xfrm>
          <a:prstGeom prst="rect">
            <a:avLst/>
          </a:prstGeom>
          <a:solidFill>
            <a:srgbClr val="CCFFFF"/>
          </a:solidFill>
          <a:ln w="22225">
            <a:solidFill>
              <a:srgbClr val="800000"/>
            </a:solidFill>
            <a:miter lim="800000"/>
            <a:headEnd/>
            <a:tailEnd/>
          </a:ln>
        </p:spPr>
        <p:txBody>
          <a:bodyPr/>
          <a:lstStyle/>
          <a:p>
            <a:pPr>
              <a:spcBef>
                <a:spcPct val="20000"/>
              </a:spcBef>
              <a:buClr>
                <a:schemeClr val="bg1"/>
              </a:buClr>
              <a:buSzPct val="100000"/>
              <a:buFont typeface="Wingdings" pitchFamily="2" charset="2"/>
              <a:buChar char="•"/>
            </a:pPr>
            <a:endParaRPr lang="en-US"/>
          </a:p>
        </p:txBody>
      </p:sp>
      <p:sp>
        <p:nvSpPr>
          <p:cNvPr id="66569" name="Rectangle 9"/>
          <p:cNvSpPr>
            <a:spLocks noChangeArrowheads="1"/>
          </p:cNvSpPr>
          <p:nvPr/>
        </p:nvSpPr>
        <p:spPr bwMode="auto">
          <a:xfrm>
            <a:off x="218042" y="2021313"/>
            <a:ext cx="2286000" cy="541687"/>
          </a:xfrm>
          <a:prstGeom prst="rect">
            <a:avLst/>
          </a:prstGeom>
          <a:noFill/>
          <a:ln w="9525">
            <a:noFill/>
            <a:miter lim="800000"/>
            <a:headEnd/>
            <a:tailEnd/>
          </a:ln>
        </p:spPr>
        <p:txBody>
          <a:bodyPr lIns="0" tIns="0" rIns="0" bIns="0">
            <a:spAutoFit/>
          </a:bodyPr>
          <a:lstStyle/>
          <a:p>
            <a:pPr algn="ctr" eaLnBrk="0" hangingPunct="0">
              <a:spcBef>
                <a:spcPct val="20000"/>
              </a:spcBef>
              <a:buClr>
                <a:schemeClr val="bg1"/>
              </a:buClr>
              <a:buSzPct val="100000"/>
            </a:pPr>
            <a:r>
              <a:rPr lang="en-US" sz="1600" b="1" dirty="0" smtClean="0">
                <a:solidFill>
                  <a:srgbClr val="000000"/>
                </a:solidFill>
              </a:rPr>
              <a:t> Funds </a:t>
            </a:r>
          </a:p>
          <a:p>
            <a:pPr algn="ctr" eaLnBrk="0" hangingPunct="0">
              <a:spcBef>
                <a:spcPct val="20000"/>
              </a:spcBef>
              <a:buClr>
                <a:schemeClr val="bg1"/>
              </a:buClr>
              <a:buSzPct val="100000"/>
            </a:pPr>
            <a:r>
              <a:rPr lang="en-US" sz="1600" b="1" dirty="0" smtClean="0">
                <a:solidFill>
                  <a:srgbClr val="000000"/>
                </a:solidFill>
              </a:rPr>
              <a:t>suppliers</a:t>
            </a:r>
            <a:endParaRPr lang="en-US" sz="1600" b="1" dirty="0"/>
          </a:p>
        </p:txBody>
      </p:sp>
      <p:sp>
        <p:nvSpPr>
          <p:cNvPr id="66580" name="Rectangle 20"/>
          <p:cNvSpPr>
            <a:spLocks noChangeArrowheads="1"/>
          </p:cNvSpPr>
          <p:nvPr/>
        </p:nvSpPr>
        <p:spPr bwMode="auto">
          <a:xfrm>
            <a:off x="6999842" y="1926879"/>
            <a:ext cx="1752600" cy="763588"/>
          </a:xfrm>
          <a:prstGeom prst="rect">
            <a:avLst/>
          </a:prstGeom>
          <a:solidFill>
            <a:srgbClr val="CCFFFF"/>
          </a:solidFill>
          <a:ln w="22225">
            <a:solidFill>
              <a:srgbClr val="800000"/>
            </a:solidFill>
            <a:miter lim="800000"/>
            <a:headEnd/>
            <a:tailEnd/>
          </a:ln>
        </p:spPr>
        <p:txBody>
          <a:bodyPr/>
          <a:lstStyle/>
          <a:p>
            <a:pPr>
              <a:spcBef>
                <a:spcPct val="20000"/>
              </a:spcBef>
              <a:buClr>
                <a:schemeClr val="bg1"/>
              </a:buClr>
              <a:buSzPct val="100000"/>
              <a:buFont typeface="Wingdings" pitchFamily="2" charset="2"/>
              <a:buChar char="•"/>
            </a:pPr>
            <a:endParaRPr lang="en-US"/>
          </a:p>
        </p:txBody>
      </p:sp>
      <p:sp>
        <p:nvSpPr>
          <p:cNvPr id="66581" name="Rectangle 21"/>
          <p:cNvSpPr>
            <a:spLocks noChangeArrowheads="1"/>
          </p:cNvSpPr>
          <p:nvPr/>
        </p:nvSpPr>
        <p:spPr bwMode="auto">
          <a:xfrm>
            <a:off x="7228442" y="2044036"/>
            <a:ext cx="1371600" cy="492443"/>
          </a:xfrm>
          <a:prstGeom prst="rect">
            <a:avLst/>
          </a:prstGeom>
          <a:noFill/>
          <a:ln w="9525">
            <a:noFill/>
            <a:miter lim="800000"/>
            <a:headEnd/>
            <a:tailEnd/>
          </a:ln>
        </p:spPr>
        <p:txBody>
          <a:bodyPr lIns="0" tIns="0" rIns="0" bIns="0">
            <a:spAutoFit/>
          </a:bodyPr>
          <a:lstStyle/>
          <a:p>
            <a:pPr algn="ctr" eaLnBrk="0" hangingPunct="0">
              <a:spcBef>
                <a:spcPct val="20000"/>
              </a:spcBef>
              <a:buClr>
                <a:schemeClr val="bg1"/>
              </a:buClr>
              <a:buSzPct val="100000"/>
            </a:pPr>
            <a:r>
              <a:rPr lang="en-US" sz="1600" b="1" dirty="0">
                <a:solidFill>
                  <a:srgbClr val="000000"/>
                </a:solidFill>
              </a:rPr>
              <a:t>Funds demanders </a:t>
            </a:r>
            <a:endParaRPr lang="en-US" sz="1600" b="1" dirty="0"/>
          </a:p>
        </p:txBody>
      </p:sp>
      <p:sp>
        <p:nvSpPr>
          <p:cNvPr id="66584" name="Line 24"/>
          <p:cNvSpPr>
            <a:spLocks noChangeShapeType="1"/>
          </p:cNvSpPr>
          <p:nvPr/>
        </p:nvSpPr>
        <p:spPr bwMode="auto">
          <a:xfrm>
            <a:off x="2275442" y="2307879"/>
            <a:ext cx="1219200" cy="0"/>
          </a:xfrm>
          <a:prstGeom prst="line">
            <a:avLst/>
          </a:prstGeom>
          <a:noFill/>
          <a:ln w="38100" cap="sq">
            <a:solidFill>
              <a:srgbClr val="C00000"/>
            </a:solidFill>
            <a:round/>
            <a:headEnd type="none" w="sm" len="sm"/>
            <a:tailEnd type="triangle" w="med" len="med"/>
          </a:ln>
        </p:spPr>
        <p:txBody>
          <a:bodyPr wrap="none"/>
          <a:lstStyle/>
          <a:p>
            <a:endParaRPr lang="en-CA"/>
          </a:p>
        </p:txBody>
      </p:sp>
      <p:sp>
        <p:nvSpPr>
          <p:cNvPr id="66585" name="Line 25"/>
          <p:cNvSpPr>
            <a:spLocks noChangeShapeType="1"/>
          </p:cNvSpPr>
          <p:nvPr/>
        </p:nvSpPr>
        <p:spPr bwMode="auto">
          <a:xfrm flipV="1">
            <a:off x="5780642" y="2290257"/>
            <a:ext cx="1143000" cy="17622"/>
          </a:xfrm>
          <a:prstGeom prst="line">
            <a:avLst/>
          </a:prstGeom>
          <a:noFill/>
          <a:ln w="38100" cap="sq">
            <a:solidFill>
              <a:srgbClr val="C00000"/>
            </a:solidFill>
            <a:round/>
            <a:headEnd type="none" w="sm" len="sm"/>
            <a:tailEnd type="triangle" w="med" len="med"/>
          </a:ln>
        </p:spPr>
        <p:txBody>
          <a:bodyPr wrap="none"/>
          <a:lstStyle/>
          <a:p>
            <a:endParaRPr lang="en-CA"/>
          </a:p>
        </p:txBody>
      </p:sp>
      <p:grpSp>
        <p:nvGrpSpPr>
          <p:cNvPr id="2" name="Group 48"/>
          <p:cNvGrpSpPr>
            <a:grpSpLocks/>
          </p:cNvGrpSpPr>
          <p:nvPr/>
        </p:nvGrpSpPr>
        <p:grpSpPr bwMode="auto">
          <a:xfrm>
            <a:off x="446642" y="3908079"/>
            <a:ext cx="8229600" cy="763588"/>
            <a:chOff x="528" y="3072"/>
            <a:chExt cx="5184" cy="481"/>
          </a:xfrm>
        </p:grpSpPr>
        <p:sp>
          <p:nvSpPr>
            <p:cNvPr id="14356" name="Rectangle 27"/>
            <p:cNvSpPr>
              <a:spLocks noChangeArrowheads="1"/>
            </p:cNvSpPr>
            <p:nvPr/>
          </p:nvSpPr>
          <p:spPr bwMode="auto">
            <a:xfrm>
              <a:off x="2496" y="3072"/>
              <a:ext cx="1296" cy="481"/>
            </a:xfrm>
            <a:prstGeom prst="rect">
              <a:avLst/>
            </a:prstGeom>
            <a:solidFill>
              <a:srgbClr val="CCFF66"/>
            </a:solidFill>
            <a:ln w="22225">
              <a:solidFill>
                <a:srgbClr val="800000"/>
              </a:solidFill>
              <a:miter lim="800000"/>
              <a:headEnd/>
              <a:tailEnd/>
            </a:ln>
          </p:spPr>
          <p:txBody>
            <a:bodyPr/>
            <a:lstStyle/>
            <a:p>
              <a:pPr>
                <a:spcBef>
                  <a:spcPct val="20000"/>
                </a:spcBef>
                <a:buClr>
                  <a:schemeClr val="bg1"/>
                </a:buClr>
                <a:buSzPct val="100000"/>
                <a:buFont typeface="Wingdings" pitchFamily="2" charset="2"/>
                <a:buChar char="•"/>
              </a:pPr>
              <a:endParaRPr lang="en-US"/>
            </a:p>
          </p:txBody>
        </p:sp>
        <p:sp>
          <p:nvSpPr>
            <p:cNvPr id="14357" name="Rectangle 28"/>
            <p:cNvSpPr>
              <a:spLocks noChangeArrowheads="1"/>
            </p:cNvSpPr>
            <p:nvPr/>
          </p:nvSpPr>
          <p:spPr bwMode="auto">
            <a:xfrm>
              <a:off x="2544" y="3120"/>
              <a:ext cx="1200" cy="384"/>
            </a:xfrm>
            <a:prstGeom prst="rect">
              <a:avLst/>
            </a:prstGeom>
            <a:noFill/>
            <a:ln w="9525">
              <a:noFill/>
              <a:miter lim="800000"/>
              <a:headEnd/>
              <a:tailEnd/>
            </a:ln>
          </p:spPr>
          <p:txBody>
            <a:bodyPr lIns="0" tIns="0" rIns="0" bIns="0">
              <a:spAutoFit/>
            </a:bodyPr>
            <a:lstStyle/>
            <a:p>
              <a:pPr algn="ctr" eaLnBrk="0" hangingPunct="0">
                <a:spcBef>
                  <a:spcPct val="20000"/>
                </a:spcBef>
                <a:buClr>
                  <a:schemeClr val="bg1"/>
                </a:buClr>
                <a:buSzPct val="100000"/>
              </a:pPr>
              <a:r>
                <a:rPr lang="en-US" sz="2000" b="1" dirty="0" smtClean="0">
                  <a:solidFill>
                    <a:srgbClr val="000000"/>
                  </a:solidFill>
                </a:rPr>
                <a:t> Financial </a:t>
              </a:r>
              <a:r>
                <a:rPr lang="en-US" sz="2000" b="1" dirty="0">
                  <a:solidFill>
                    <a:srgbClr val="000000"/>
                  </a:solidFill>
                </a:rPr>
                <a:t>intermediaries</a:t>
              </a:r>
              <a:endParaRPr lang="en-US" sz="2000" b="1" dirty="0"/>
            </a:p>
          </p:txBody>
        </p:sp>
        <p:sp>
          <p:nvSpPr>
            <p:cNvPr id="14358" name="Rectangle 31"/>
            <p:cNvSpPr>
              <a:spLocks noChangeArrowheads="1"/>
            </p:cNvSpPr>
            <p:nvPr/>
          </p:nvSpPr>
          <p:spPr bwMode="auto">
            <a:xfrm>
              <a:off x="576" y="3072"/>
              <a:ext cx="1104" cy="481"/>
            </a:xfrm>
            <a:prstGeom prst="rect">
              <a:avLst/>
            </a:prstGeom>
            <a:solidFill>
              <a:srgbClr val="CCFFFF"/>
            </a:solidFill>
            <a:ln w="22225">
              <a:solidFill>
                <a:srgbClr val="800000"/>
              </a:solidFill>
              <a:miter lim="800000"/>
              <a:headEnd/>
              <a:tailEnd/>
            </a:ln>
          </p:spPr>
          <p:txBody>
            <a:bodyPr/>
            <a:lstStyle/>
            <a:p>
              <a:pPr>
                <a:spcBef>
                  <a:spcPct val="20000"/>
                </a:spcBef>
                <a:buClr>
                  <a:schemeClr val="bg1"/>
                </a:buClr>
                <a:buSzPct val="100000"/>
                <a:buFont typeface="Wingdings" pitchFamily="2" charset="2"/>
                <a:buChar char="•"/>
              </a:pPr>
              <a:endParaRPr lang="en-US"/>
            </a:p>
          </p:txBody>
        </p:sp>
        <p:sp>
          <p:nvSpPr>
            <p:cNvPr id="14359" name="Rectangle 32"/>
            <p:cNvSpPr>
              <a:spLocks noChangeArrowheads="1"/>
            </p:cNvSpPr>
            <p:nvPr/>
          </p:nvSpPr>
          <p:spPr bwMode="auto">
            <a:xfrm>
              <a:off x="528" y="3120"/>
              <a:ext cx="1152" cy="341"/>
            </a:xfrm>
            <a:prstGeom prst="rect">
              <a:avLst/>
            </a:prstGeom>
            <a:noFill/>
            <a:ln w="9525">
              <a:noFill/>
              <a:miter lim="800000"/>
              <a:headEnd/>
              <a:tailEnd/>
            </a:ln>
          </p:spPr>
          <p:txBody>
            <a:bodyPr lIns="0" tIns="0" rIns="0" bIns="0">
              <a:spAutoFit/>
            </a:bodyPr>
            <a:lstStyle/>
            <a:p>
              <a:pPr algn="ctr" eaLnBrk="0" hangingPunct="0">
                <a:spcBef>
                  <a:spcPct val="20000"/>
                </a:spcBef>
                <a:buClr>
                  <a:schemeClr val="bg1"/>
                </a:buClr>
                <a:buSzPct val="100000"/>
              </a:pPr>
              <a:r>
                <a:rPr lang="en-US" sz="1600" b="1" dirty="0" smtClean="0">
                  <a:solidFill>
                    <a:srgbClr val="000000"/>
                  </a:solidFill>
                </a:rPr>
                <a:t> Funds </a:t>
              </a:r>
            </a:p>
            <a:p>
              <a:pPr algn="ctr" eaLnBrk="0" hangingPunct="0">
                <a:spcBef>
                  <a:spcPct val="20000"/>
                </a:spcBef>
                <a:buClr>
                  <a:schemeClr val="bg1"/>
                </a:buClr>
                <a:buSzPct val="100000"/>
              </a:pPr>
              <a:r>
                <a:rPr lang="en-US" sz="1600" b="1" dirty="0" smtClean="0">
                  <a:solidFill>
                    <a:srgbClr val="000000"/>
                  </a:solidFill>
                </a:rPr>
                <a:t>suppliers </a:t>
              </a:r>
              <a:endParaRPr lang="en-US" sz="1600" b="1" dirty="0"/>
            </a:p>
          </p:txBody>
        </p:sp>
        <p:sp>
          <p:nvSpPr>
            <p:cNvPr id="14360" name="Rectangle 33"/>
            <p:cNvSpPr>
              <a:spLocks noChangeArrowheads="1"/>
            </p:cNvSpPr>
            <p:nvPr/>
          </p:nvSpPr>
          <p:spPr bwMode="auto">
            <a:xfrm>
              <a:off x="4608" y="3072"/>
              <a:ext cx="1104" cy="481"/>
            </a:xfrm>
            <a:prstGeom prst="rect">
              <a:avLst/>
            </a:prstGeom>
            <a:solidFill>
              <a:srgbClr val="CCFFFF"/>
            </a:solidFill>
            <a:ln w="22225">
              <a:solidFill>
                <a:srgbClr val="800000"/>
              </a:solidFill>
              <a:miter lim="800000"/>
              <a:headEnd/>
              <a:tailEnd/>
            </a:ln>
          </p:spPr>
          <p:txBody>
            <a:bodyPr/>
            <a:lstStyle/>
            <a:p>
              <a:pPr>
                <a:spcBef>
                  <a:spcPct val="20000"/>
                </a:spcBef>
                <a:buClr>
                  <a:schemeClr val="bg1"/>
                </a:buClr>
                <a:buSzPct val="100000"/>
                <a:buFont typeface="Wingdings" pitchFamily="2" charset="2"/>
                <a:buChar char="•"/>
              </a:pPr>
              <a:endParaRPr lang="en-US"/>
            </a:p>
          </p:txBody>
        </p:sp>
        <p:sp>
          <p:nvSpPr>
            <p:cNvPr id="14361" name="Rectangle 34"/>
            <p:cNvSpPr>
              <a:spLocks noChangeArrowheads="1"/>
            </p:cNvSpPr>
            <p:nvPr/>
          </p:nvSpPr>
          <p:spPr bwMode="auto">
            <a:xfrm>
              <a:off x="4704" y="3146"/>
              <a:ext cx="864" cy="310"/>
            </a:xfrm>
            <a:prstGeom prst="rect">
              <a:avLst/>
            </a:prstGeom>
            <a:noFill/>
            <a:ln w="9525">
              <a:noFill/>
              <a:miter lim="800000"/>
              <a:headEnd/>
              <a:tailEnd/>
            </a:ln>
          </p:spPr>
          <p:txBody>
            <a:bodyPr lIns="0" tIns="0" rIns="0" bIns="0">
              <a:spAutoFit/>
            </a:bodyPr>
            <a:lstStyle/>
            <a:p>
              <a:pPr algn="ctr" eaLnBrk="0" hangingPunct="0">
                <a:spcBef>
                  <a:spcPct val="20000"/>
                </a:spcBef>
                <a:buClr>
                  <a:schemeClr val="bg1"/>
                </a:buClr>
                <a:buSzPct val="100000"/>
              </a:pPr>
              <a:r>
                <a:rPr lang="en-US" sz="1600" b="1" dirty="0" smtClean="0">
                  <a:solidFill>
                    <a:srgbClr val="000000"/>
                  </a:solidFill>
                </a:rPr>
                <a:t> Funds demanders</a:t>
              </a:r>
              <a:endParaRPr lang="en-US" sz="1600" b="1" dirty="0"/>
            </a:p>
          </p:txBody>
        </p:sp>
      </p:grpSp>
      <p:grpSp>
        <p:nvGrpSpPr>
          <p:cNvPr id="3" name="Group 47"/>
          <p:cNvGrpSpPr>
            <a:grpSpLocks/>
          </p:cNvGrpSpPr>
          <p:nvPr/>
        </p:nvGrpSpPr>
        <p:grpSpPr bwMode="auto">
          <a:xfrm>
            <a:off x="2427842" y="3598517"/>
            <a:ext cx="4268787" cy="614362"/>
            <a:chOff x="1823" y="2877"/>
            <a:chExt cx="2689" cy="387"/>
          </a:xfrm>
        </p:grpSpPr>
        <p:sp>
          <p:nvSpPr>
            <p:cNvPr id="14354" name="Arc 44"/>
            <p:cNvSpPr>
              <a:spLocks/>
            </p:cNvSpPr>
            <p:nvPr/>
          </p:nvSpPr>
          <p:spPr bwMode="auto">
            <a:xfrm rot="10914133" flipV="1">
              <a:off x="1823" y="2877"/>
              <a:ext cx="1344"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sq">
              <a:solidFill>
                <a:srgbClr val="C00000"/>
              </a:solidFill>
              <a:round/>
              <a:headEnd type="none" w="sm" len="sm"/>
              <a:tailEnd/>
            </a:ln>
          </p:spPr>
          <p:txBody>
            <a:bodyPr wrap="none" anchor="ctr"/>
            <a:lstStyle/>
            <a:p>
              <a:endParaRPr lang="en-CA"/>
            </a:p>
          </p:txBody>
        </p:sp>
        <p:sp>
          <p:nvSpPr>
            <p:cNvPr id="14355" name="Arc 45"/>
            <p:cNvSpPr>
              <a:spLocks/>
            </p:cNvSpPr>
            <p:nvPr/>
          </p:nvSpPr>
          <p:spPr bwMode="auto">
            <a:xfrm rot="10685867" flipH="1" flipV="1">
              <a:off x="3168" y="2880"/>
              <a:ext cx="1344" cy="3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cap="sq">
              <a:solidFill>
                <a:srgbClr val="C00000"/>
              </a:solidFill>
              <a:round/>
              <a:headEnd type="none" w="sm" len="sm"/>
              <a:tailEnd type="triangle" w="med" len="med"/>
            </a:ln>
          </p:spPr>
          <p:txBody>
            <a:bodyPr wrap="none" anchor="ctr"/>
            <a:lstStyle/>
            <a:p>
              <a:endParaRPr lang="en-CA"/>
            </a:p>
          </p:txBody>
        </p:sp>
      </p:grpSp>
      <p:sp>
        <p:nvSpPr>
          <p:cNvPr id="5" name="Title 4"/>
          <p:cNvSpPr>
            <a:spLocks noGrp="1"/>
          </p:cNvSpPr>
          <p:nvPr>
            <p:ph type="title"/>
          </p:nvPr>
        </p:nvSpPr>
        <p:spPr/>
        <p:txBody>
          <a:bodyPr/>
          <a:lstStyle/>
          <a:p>
            <a:r>
              <a:rPr lang="en-US" dirty="0" smtClean="0"/>
              <a:t>How does it affect the financial system?</a:t>
            </a:r>
            <a:endParaRPr lang="en-US" dirty="0"/>
          </a:p>
        </p:txBody>
      </p:sp>
    </p:spTree>
    <p:extLst>
      <p:ext uri="{BB962C8B-B14F-4D97-AF65-F5344CB8AC3E}">
        <p14:creationId xmlns:p14="http://schemas.microsoft.com/office/powerpoint/2010/main" val="2369733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a:t>
            </a:r>
            <a:r>
              <a:rPr lang="en-US" i="1" dirty="0" smtClean="0">
                <a:solidFill>
                  <a:srgbClr val="00B050"/>
                </a:solidFill>
              </a:rPr>
              <a:t>P2P </a:t>
            </a:r>
            <a:r>
              <a:rPr lang="en-US" i="1" dirty="0">
                <a:solidFill>
                  <a:srgbClr val="00B050"/>
                </a:solidFill>
              </a:rPr>
              <a:t>lending matches borrowers with investors. In theory, it takes out financial institutions that have played the middleman, thus decreasing costs for borrowers and increasing returns for investors. In reality, the middleman has simply changed from banks to P2P sites such as </a:t>
            </a:r>
            <a:r>
              <a:rPr lang="en-US" i="1" dirty="0">
                <a:solidFill>
                  <a:srgbClr val="00B050"/>
                </a:solidFill>
                <a:hlinkClick r:id="rId2" tooltip="Lending Club"/>
              </a:rPr>
              <a:t>Lending Club</a:t>
            </a:r>
            <a:r>
              <a:rPr lang="en-US" i="1" dirty="0">
                <a:solidFill>
                  <a:srgbClr val="00B050"/>
                </a:solidFill>
              </a:rPr>
              <a:t> and </a:t>
            </a:r>
            <a:r>
              <a:rPr lang="en-US" i="1" dirty="0" smtClean="0">
                <a:solidFill>
                  <a:srgbClr val="00B050"/>
                </a:solidFill>
                <a:hlinkClick r:id="rId3" tooltip="Prosper"/>
              </a:rPr>
              <a:t>Prosper</a:t>
            </a:r>
            <a:r>
              <a:rPr lang="en-US" i="1" dirty="0" smtClean="0">
                <a:solidFill>
                  <a:srgbClr val="00B050"/>
                </a:solidFill>
              </a:rPr>
              <a:t>.</a:t>
            </a:r>
            <a:r>
              <a:rPr lang="en-US" dirty="0"/>
              <a:t>”</a:t>
            </a:r>
            <a:r>
              <a:rPr lang="en-US" i="1" dirty="0" smtClean="0">
                <a:solidFill>
                  <a:srgbClr val="00B050"/>
                </a:solidFill>
              </a:rPr>
              <a:t> </a:t>
            </a:r>
            <a:r>
              <a:rPr lang="en-US" sz="1200" dirty="0" smtClean="0"/>
              <a:t>(Rob Berger, www.forbes.com)</a:t>
            </a:r>
            <a:endParaRPr lang="en-US" sz="1200" dirty="0"/>
          </a:p>
        </p:txBody>
      </p:sp>
      <p:sp>
        <p:nvSpPr>
          <p:cNvPr id="3" name="Title 2"/>
          <p:cNvSpPr>
            <a:spLocks noGrp="1"/>
          </p:cNvSpPr>
          <p:nvPr>
            <p:ph type="title"/>
          </p:nvPr>
        </p:nvSpPr>
        <p:spPr/>
        <p:txBody>
          <a:bodyPr/>
          <a:lstStyle/>
          <a:p>
            <a:r>
              <a:rPr lang="en-US" dirty="0" smtClean="0"/>
              <a:t>P2P definition</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898" y="3226489"/>
            <a:ext cx="4429743" cy="2505425"/>
          </a:xfrm>
          <a:prstGeom prst="rect">
            <a:avLst/>
          </a:prstGeom>
        </p:spPr>
      </p:pic>
    </p:spTree>
    <p:extLst>
      <p:ext uri="{BB962C8B-B14F-4D97-AF65-F5344CB8AC3E}">
        <p14:creationId xmlns:p14="http://schemas.microsoft.com/office/powerpoint/2010/main" val="1812383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1000" dirty="0">
                <a:hlinkClick r:id="rId2"/>
              </a:rPr>
              <a:t>https://</a:t>
            </a:r>
            <a:r>
              <a:rPr lang="en-US" sz="1000" dirty="0" smtClean="0">
                <a:hlinkClick r:id="rId2"/>
              </a:rPr>
              <a:t>www.youtube.com/watch?v=48kFuTtXexk </a:t>
            </a:r>
            <a:endParaRPr lang="en-US" sz="1000"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sz="1000" dirty="0" smtClean="0">
              <a:hlinkClick r:id="rId3"/>
            </a:endParaRPr>
          </a:p>
          <a:p>
            <a:pPr marL="0" indent="0">
              <a:buNone/>
            </a:pPr>
            <a:r>
              <a:rPr lang="en-US" sz="1000" dirty="0" smtClean="0">
                <a:hlinkClick r:id="rId3"/>
              </a:rPr>
              <a:t>https</a:t>
            </a:r>
            <a:r>
              <a:rPr lang="en-US" sz="1000" dirty="0">
                <a:hlinkClick r:id="rId3"/>
              </a:rPr>
              <a:t>://www.youtube.com/watch?v=C_c9Hs3wGv4 </a:t>
            </a:r>
            <a:endParaRPr lang="en-US" sz="1000" dirty="0"/>
          </a:p>
          <a:p>
            <a:pPr marL="0" indent="0">
              <a:buNone/>
            </a:pPr>
            <a:endParaRPr lang="en-US" dirty="0"/>
          </a:p>
        </p:txBody>
      </p:sp>
      <p:sp>
        <p:nvSpPr>
          <p:cNvPr id="3" name="Title 2"/>
          <p:cNvSpPr>
            <a:spLocks noGrp="1"/>
          </p:cNvSpPr>
          <p:nvPr>
            <p:ph type="title"/>
          </p:nvPr>
        </p:nvSpPr>
        <p:spPr/>
        <p:txBody>
          <a:bodyPr/>
          <a:lstStyle/>
          <a:p>
            <a:r>
              <a:rPr lang="en-US" dirty="0" smtClean="0"/>
              <a:t>Growth of industry</a:t>
            </a:r>
            <a:endParaRPr lang="en-US" dirty="0"/>
          </a:p>
        </p:txBody>
      </p:sp>
      <p:pic>
        <p:nvPicPr>
          <p:cNvPr id="4" name="Picture 3"/>
          <p:cNvPicPr>
            <a:picLocks noChangeAspect="1"/>
          </p:cNvPicPr>
          <p:nvPr/>
        </p:nvPicPr>
        <p:blipFill>
          <a:blip r:embed="rId4"/>
          <a:stretch>
            <a:fillRect/>
          </a:stretch>
        </p:blipFill>
        <p:spPr>
          <a:xfrm>
            <a:off x="2727330" y="3897239"/>
            <a:ext cx="3942838" cy="2110812"/>
          </a:xfrm>
          <a:prstGeom prst="rect">
            <a:avLst/>
          </a:prstGeom>
        </p:spPr>
      </p:pic>
      <p:pic>
        <p:nvPicPr>
          <p:cNvPr id="6" name="Picture 5"/>
          <p:cNvPicPr>
            <a:picLocks noChangeAspect="1"/>
          </p:cNvPicPr>
          <p:nvPr/>
        </p:nvPicPr>
        <p:blipFill>
          <a:blip r:embed="rId5"/>
          <a:stretch>
            <a:fillRect/>
          </a:stretch>
        </p:blipFill>
        <p:spPr>
          <a:xfrm>
            <a:off x="3236354" y="1041148"/>
            <a:ext cx="2671291" cy="2116787"/>
          </a:xfrm>
          <a:prstGeom prst="rect">
            <a:avLst/>
          </a:prstGeom>
        </p:spPr>
      </p:pic>
    </p:spTree>
    <p:extLst>
      <p:ext uri="{BB962C8B-B14F-4D97-AF65-F5344CB8AC3E}">
        <p14:creationId xmlns:p14="http://schemas.microsoft.com/office/powerpoint/2010/main" val="3716308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491" y="765124"/>
            <a:ext cx="7847091" cy="5885318"/>
          </a:xfrm>
          <a:solidFill>
            <a:schemeClr val="bg1">
              <a:lumMod val="95000"/>
            </a:schemeClr>
          </a:solidFill>
        </p:spPr>
      </p:pic>
      <p:sp>
        <p:nvSpPr>
          <p:cNvPr id="3" name="Title 2"/>
          <p:cNvSpPr>
            <a:spLocks noGrp="1"/>
          </p:cNvSpPr>
          <p:nvPr>
            <p:ph type="title"/>
          </p:nvPr>
        </p:nvSpPr>
        <p:spPr/>
        <p:txBody>
          <a:bodyPr/>
          <a:lstStyle/>
          <a:p>
            <a:endParaRPr lang="en-US"/>
          </a:p>
        </p:txBody>
      </p:sp>
      <p:sp>
        <p:nvSpPr>
          <p:cNvPr id="5" name="TextBox 4"/>
          <p:cNvSpPr txBox="1"/>
          <p:nvPr/>
        </p:nvSpPr>
        <p:spPr>
          <a:xfrm>
            <a:off x="6581869" y="6599755"/>
            <a:ext cx="2199992" cy="246221"/>
          </a:xfrm>
          <a:prstGeom prst="rect">
            <a:avLst/>
          </a:prstGeom>
          <a:noFill/>
        </p:spPr>
        <p:txBody>
          <a:bodyPr wrap="square" rtlCol="0">
            <a:spAutoFit/>
          </a:bodyPr>
          <a:lstStyle/>
          <a:p>
            <a:r>
              <a:rPr lang="en-US" sz="1000" dirty="0">
                <a:hlinkClick r:id="rId3"/>
              </a:rPr>
              <a:t>http://</a:t>
            </a:r>
            <a:r>
              <a:rPr lang="en-US" sz="1000" dirty="0" smtClean="0">
                <a:hlinkClick r:id="rId3"/>
              </a:rPr>
              <a:t>static5.businessinsider.com</a:t>
            </a:r>
            <a:r>
              <a:rPr lang="en-US" sz="1000" dirty="0" smtClean="0"/>
              <a:t> </a:t>
            </a:r>
            <a:endParaRPr lang="en-US" sz="1000" dirty="0"/>
          </a:p>
        </p:txBody>
      </p:sp>
    </p:spTree>
    <p:extLst>
      <p:ext uri="{BB962C8B-B14F-4D97-AF65-F5344CB8AC3E}">
        <p14:creationId xmlns:p14="http://schemas.microsoft.com/office/powerpoint/2010/main" val="3762698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50" y="805456"/>
            <a:ext cx="8445500" cy="5533478"/>
          </a:xfrm>
        </p:spPr>
        <p:txBody>
          <a:bodyPr>
            <a:normAutofit fontScale="92500" lnSpcReduction="20000"/>
          </a:bodyPr>
          <a:lstStyle/>
          <a:p>
            <a:pPr marL="0" indent="0">
              <a:buNone/>
            </a:pPr>
            <a:r>
              <a:rPr lang="en-US" dirty="0" smtClean="0">
                <a:solidFill>
                  <a:schemeClr val="accent2">
                    <a:lumMod val="75000"/>
                  </a:schemeClr>
                </a:solidFill>
              </a:rPr>
              <a:t>What attracted you to this course?</a:t>
            </a:r>
          </a:p>
          <a:p>
            <a:endParaRPr lang="en-US" sz="1200" dirty="0" smtClean="0">
              <a:solidFill>
                <a:schemeClr val="accent2">
                  <a:lumMod val="75000"/>
                </a:schemeClr>
              </a:solidFill>
            </a:endParaRPr>
          </a:p>
          <a:p>
            <a:pPr marL="0" indent="0">
              <a:buNone/>
            </a:pPr>
            <a:r>
              <a:rPr lang="en-US" dirty="0" smtClean="0">
                <a:solidFill>
                  <a:schemeClr val="accent2">
                    <a:lumMod val="75000"/>
                  </a:schemeClr>
                </a:solidFill>
              </a:rPr>
              <a:t>What do you hope to learn?</a:t>
            </a:r>
          </a:p>
          <a:p>
            <a:endParaRPr lang="en-US" sz="1200" dirty="0" smtClean="0">
              <a:solidFill>
                <a:schemeClr val="accent2">
                  <a:lumMod val="75000"/>
                </a:schemeClr>
              </a:solidFill>
            </a:endParaRPr>
          </a:p>
          <a:p>
            <a:pPr marL="0" indent="0">
              <a:buNone/>
            </a:pPr>
            <a:r>
              <a:rPr lang="en-US" dirty="0">
                <a:solidFill>
                  <a:schemeClr val="accent2">
                    <a:lumMod val="75000"/>
                  </a:schemeClr>
                </a:solidFill>
              </a:rPr>
              <a:t>Do you have future plans involving FinTech that expand beyond this course?</a:t>
            </a:r>
          </a:p>
          <a:p>
            <a:endParaRPr lang="en-US" sz="1200" dirty="0" smtClean="0">
              <a:solidFill>
                <a:schemeClr val="accent2">
                  <a:lumMod val="75000"/>
                </a:schemeClr>
              </a:solidFill>
            </a:endParaRPr>
          </a:p>
          <a:p>
            <a:pPr marL="0" indent="0">
              <a:buNone/>
            </a:pPr>
            <a:r>
              <a:rPr lang="en-US" dirty="0" smtClean="0">
                <a:solidFill>
                  <a:schemeClr val="accent2">
                    <a:lumMod val="75000"/>
                  </a:schemeClr>
                </a:solidFill>
              </a:rPr>
              <a:t>What is </a:t>
            </a:r>
            <a:r>
              <a:rPr lang="en-US" u="sng" dirty="0" smtClean="0">
                <a:solidFill>
                  <a:schemeClr val="accent2">
                    <a:lumMod val="75000"/>
                  </a:schemeClr>
                </a:solidFill>
              </a:rPr>
              <a:t>your</a:t>
            </a:r>
            <a:r>
              <a:rPr lang="en-US" dirty="0" smtClean="0">
                <a:solidFill>
                  <a:schemeClr val="accent2">
                    <a:lumMod val="75000"/>
                  </a:schemeClr>
                </a:solidFill>
              </a:rPr>
              <a:t> definition of FinTech?</a:t>
            </a:r>
          </a:p>
          <a:p>
            <a:endParaRPr lang="en-US" dirty="0" smtClean="0">
              <a:solidFill>
                <a:schemeClr val="accent2">
                  <a:lumMod val="75000"/>
                </a:schemeClr>
              </a:solidFill>
            </a:endParaRPr>
          </a:p>
          <a:p>
            <a:endParaRPr lang="en-US" dirty="0" smtClean="0">
              <a:solidFill>
                <a:schemeClr val="accent2">
                  <a:lumMod val="75000"/>
                </a:schemeClr>
              </a:solidFill>
            </a:endParaRPr>
          </a:p>
          <a:p>
            <a:endParaRPr lang="en-US" dirty="0" smtClean="0">
              <a:solidFill>
                <a:schemeClr val="accent2">
                  <a:lumMod val="75000"/>
                </a:schemeClr>
              </a:solidFill>
            </a:endParaRPr>
          </a:p>
          <a:p>
            <a:endParaRPr lang="en-US" dirty="0" smtClean="0">
              <a:solidFill>
                <a:schemeClr val="accent2">
                  <a:lumMod val="75000"/>
                </a:schemeClr>
              </a:solidFill>
            </a:endParaRPr>
          </a:p>
          <a:p>
            <a:endParaRPr lang="en-US" dirty="0">
              <a:solidFill>
                <a:schemeClr val="accent2">
                  <a:lumMod val="75000"/>
                </a:schemeClr>
              </a:solidFill>
            </a:endParaRPr>
          </a:p>
          <a:p>
            <a:endParaRPr lang="en-US" dirty="0" smtClean="0">
              <a:solidFill>
                <a:schemeClr val="accent2">
                  <a:lumMod val="75000"/>
                </a:schemeClr>
              </a:solidFill>
            </a:endParaRPr>
          </a:p>
          <a:p>
            <a:endParaRPr lang="en-US" dirty="0">
              <a:solidFill>
                <a:schemeClr val="accent2">
                  <a:lumMod val="75000"/>
                </a:schemeClr>
              </a:solidFill>
            </a:endParaRPr>
          </a:p>
          <a:p>
            <a:pPr marL="0" indent="0" algn="ctr">
              <a:buNone/>
            </a:pPr>
            <a:r>
              <a:rPr lang="en-US" dirty="0">
                <a:solidFill>
                  <a:srgbClr val="002060"/>
                </a:solidFill>
                <a:latin typeface="Comic Sans MS" panose="030F0702030302020204" pitchFamily="66" charset="0"/>
              </a:rPr>
              <a:t>This is the first FinTech course </a:t>
            </a:r>
            <a:r>
              <a:rPr lang="en-US" dirty="0" smtClean="0">
                <a:solidFill>
                  <a:srgbClr val="002060"/>
                </a:solidFill>
                <a:latin typeface="Comic Sans MS" panose="030F0702030302020204" pitchFamily="66" charset="0"/>
              </a:rPr>
              <a:t>(beta test) in </a:t>
            </a:r>
            <a:r>
              <a:rPr lang="en-US" dirty="0">
                <a:solidFill>
                  <a:srgbClr val="002060"/>
                </a:solidFill>
                <a:latin typeface="Comic Sans MS" panose="030F0702030302020204" pitchFamily="66" charset="0"/>
              </a:rPr>
              <a:t>a graduate program that we know of in Canada</a:t>
            </a:r>
            <a:r>
              <a:rPr lang="en-US" dirty="0" smtClean="0">
                <a:solidFill>
                  <a:srgbClr val="002060"/>
                </a:solidFill>
                <a:latin typeface="Comic Sans MS" panose="030F0702030302020204" pitchFamily="66" charset="0"/>
              </a:rPr>
              <a:t>! </a:t>
            </a:r>
            <a:endParaRPr lang="en-US" dirty="0" smtClean="0">
              <a:solidFill>
                <a:srgbClr val="002060"/>
              </a:solidFill>
            </a:endParaRPr>
          </a:p>
          <a:p>
            <a:pPr marL="0" indent="0" algn="ctr">
              <a:buNone/>
            </a:pPr>
            <a:r>
              <a:rPr lang="en-US" dirty="0" smtClean="0">
                <a:solidFill>
                  <a:srgbClr val="002060"/>
                </a:solidFill>
                <a:latin typeface="Comic Sans MS" panose="030F0702030302020204" pitchFamily="66" charset="0"/>
              </a:rPr>
              <a:t>You are first to experience this exciting journey!</a:t>
            </a:r>
            <a:endParaRPr lang="en-US" dirty="0">
              <a:solidFill>
                <a:srgbClr val="002060"/>
              </a:solidFill>
              <a:latin typeface="Comic Sans MS" panose="030F0702030302020204" pitchFamily="66" charset="0"/>
            </a:endParaRPr>
          </a:p>
        </p:txBody>
      </p:sp>
      <p:sp>
        <p:nvSpPr>
          <p:cNvPr id="3" name="Title 2"/>
          <p:cNvSpPr>
            <a:spLocks noGrp="1"/>
          </p:cNvSpPr>
          <p:nvPr>
            <p:ph type="title"/>
          </p:nvPr>
        </p:nvSpPr>
        <p:spPr/>
        <p:txBody>
          <a:bodyPr/>
          <a:lstStyle/>
          <a:p>
            <a:r>
              <a:rPr lang="en-US" dirty="0" smtClean="0"/>
              <a:t>Welcome to FinTech!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422" y="3252501"/>
            <a:ext cx="2235156" cy="1634458"/>
          </a:xfrm>
          <a:prstGeom prst="rect">
            <a:avLst/>
          </a:prstGeom>
        </p:spPr>
      </p:pic>
    </p:spTree>
    <p:extLst>
      <p:ext uri="{BB962C8B-B14F-4D97-AF65-F5344CB8AC3E}">
        <p14:creationId xmlns:p14="http://schemas.microsoft.com/office/powerpoint/2010/main" val="1679684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endParaRPr lang="en-US" sz="1500" dirty="0" smtClean="0">
              <a:solidFill>
                <a:srgbClr val="C00000"/>
              </a:solidFill>
              <a:latin typeface="Comic Sans MS" panose="030F0702030302020204" pitchFamily="66" charset="0"/>
            </a:endParaRPr>
          </a:p>
          <a:p>
            <a:pPr marL="0" indent="0">
              <a:buNone/>
            </a:pPr>
            <a:r>
              <a:rPr lang="en-US" sz="2700" dirty="0" smtClean="0">
                <a:solidFill>
                  <a:srgbClr val="C00000"/>
                </a:solidFill>
                <a:latin typeface="Comic Sans MS" panose="030F0702030302020204" pitchFamily="66" charset="0"/>
              </a:rPr>
              <a:t>What does Shakespeare think about borrowing and lending?</a:t>
            </a:r>
          </a:p>
          <a:p>
            <a:pPr marL="0" indent="0">
              <a:buNone/>
            </a:pPr>
            <a:endParaRPr lang="en-US" sz="2700" i="1" dirty="0">
              <a:solidFill>
                <a:srgbClr val="C00000"/>
              </a:solidFill>
            </a:endParaRPr>
          </a:p>
          <a:p>
            <a:pPr marL="0" indent="0">
              <a:buNone/>
            </a:pPr>
            <a:endParaRPr lang="en-US" sz="2700" i="1" dirty="0" smtClean="0">
              <a:solidFill>
                <a:srgbClr val="C00000"/>
              </a:solidFill>
            </a:endParaRPr>
          </a:p>
          <a:p>
            <a:pPr marL="0" indent="0">
              <a:buNone/>
            </a:pPr>
            <a:endParaRPr lang="en-US" sz="2700" i="1" dirty="0">
              <a:solidFill>
                <a:srgbClr val="C00000"/>
              </a:solidFill>
            </a:endParaRPr>
          </a:p>
          <a:p>
            <a:pPr marL="0" indent="0">
              <a:buNone/>
            </a:pPr>
            <a:endParaRPr lang="en-US" sz="2700" i="1" dirty="0" smtClean="0">
              <a:solidFill>
                <a:srgbClr val="C00000"/>
              </a:solidFill>
            </a:endParaRPr>
          </a:p>
          <a:p>
            <a:pPr marL="0" indent="0">
              <a:buNone/>
            </a:pPr>
            <a:endParaRPr lang="en-US" sz="2700" i="1" dirty="0">
              <a:solidFill>
                <a:srgbClr val="C00000"/>
              </a:solidFill>
            </a:endParaRPr>
          </a:p>
          <a:p>
            <a:pPr marL="0" indent="0">
              <a:buNone/>
            </a:pPr>
            <a:endParaRPr lang="en-US" sz="2700" i="1" dirty="0" smtClean="0">
              <a:solidFill>
                <a:srgbClr val="C00000"/>
              </a:solidFill>
            </a:endParaRPr>
          </a:p>
          <a:p>
            <a:pPr marL="0" indent="0">
              <a:buNone/>
            </a:pPr>
            <a:endParaRPr lang="en-US" sz="2700" dirty="0" smtClean="0">
              <a:solidFill>
                <a:schemeClr val="tx1"/>
              </a:solidFill>
            </a:endParaRPr>
          </a:p>
          <a:p>
            <a:pPr marL="0" indent="0">
              <a:buNone/>
            </a:pPr>
            <a:r>
              <a:rPr lang="en-US" sz="2700" dirty="0" smtClean="0">
                <a:solidFill>
                  <a:schemeClr val="tx1"/>
                </a:solidFill>
              </a:rPr>
              <a:t>The reality is, you are always a borrower, lender, or both!</a:t>
            </a:r>
          </a:p>
          <a:p>
            <a:endParaRPr lang="en-US" i="1" dirty="0">
              <a:solidFill>
                <a:srgbClr val="C00000"/>
              </a:solidFill>
            </a:endParaRPr>
          </a:p>
          <a:p>
            <a:endParaRPr lang="en-US" i="1" dirty="0" smtClean="0">
              <a:solidFill>
                <a:srgbClr val="C00000"/>
              </a:solidFill>
            </a:endParaRPr>
          </a:p>
          <a:p>
            <a:endParaRPr lang="en-US" dirty="0" smtClean="0"/>
          </a:p>
        </p:txBody>
      </p:sp>
      <p:sp>
        <p:nvSpPr>
          <p:cNvPr id="3" name="Title 2"/>
          <p:cNvSpPr>
            <a:spLocks noGrp="1"/>
          </p:cNvSpPr>
          <p:nvPr>
            <p:ph type="title"/>
          </p:nvPr>
        </p:nvSpPr>
        <p:spPr/>
        <p:txBody>
          <a:bodyPr/>
          <a:lstStyle/>
          <a:p>
            <a:r>
              <a:rPr lang="en-US" sz="3500" dirty="0" smtClean="0">
                <a:latin typeface="Comic Sans MS" panose="030F0702030302020204" pitchFamily="66" charset="0"/>
              </a:rPr>
              <a:t>Comic relief</a:t>
            </a:r>
            <a:endParaRPr lang="en-US" sz="3500" dirty="0">
              <a:latin typeface="Comic Sans MS" panose="030F0702030302020204" pitchFamily="66"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136" y="2160812"/>
            <a:ext cx="3769236" cy="2741262"/>
          </a:xfrm>
          <a:prstGeom prst="rect">
            <a:avLst/>
          </a:prstGeom>
        </p:spPr>
      </p:pic>
    </p:spTree>
    <p:extLst>
      <p:ext uri="{BB962C8B-B14F-4D97-AF65-F5344CB8AC3E}">
        <p14:creationId xmlns:p14="http://schemas.microsoft.com/office/powerpoint/2010/main" val="136042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Peer to peer lending</a:t>
            </a:r>
            <a:endParaRPr lang="en-CA" dirty="0"/>
          </a:p>
        </p:txBody>
      </p:sp>
      <p:graphicFrame>
        <p:nvGraphicFramePr>
          <p:cNvPr id="6" name="Diagram 5"/>
          <p:cNvGraphicFramePr/>
          <p:nvPr>
            <p:extLst>
              <p:ext uri="{D42A27DB-BD31-4B8C-83A1-F6EECF244321}">
                <p14:modId xmlns:p14="http://schemas.microsoft.com/office/powerpoint/2010/main" val="2297191964"/>
              </p:ext>
            </p:extLst>
          </p:nvPr>
        </p:nvGraphicFramePr>
        <p:xfrm>
          <a:off x="1" y="1131683"/>
          <a:ext cx="8908610" cy="5477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7432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sz="3600" b="1" dirty="0" smtClean="0">
                <a:solidFill>
                  <a:srgbClr val="0070C0"/>
                </a:solidFill>
              </a:rPr>
              <a:t>Crowdfunding</a:t>
            </a:r>
          </a:p>
          <a:p>
            <a:pPr marL="0" indent="0">
              <a:buNone/>
            </a:pPr>
            <a:endParaRPr lang="en-US" dirty="0"/>
          </a:p>
        </p:txBody>
      </p:sp>
      <p:sp>
        <p:nvSpPr>
          <p:cNvPr id="3" name="Title 2"/>
          <p:cNvSpPr>
            <a:spLocks noGrp="1"/>
          </p:cNvSpPr>
          <p:nvPr>
            <p:ph type="title"/>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50" y="1702052"/>
            <a:ext cx="6962300" cy="4329631"/>
          </a:xfrm>
          <a:prstGeom prst="rect">
            <a:avLst/>
          </a:prstGeom>
        </p:spPr>
      </p:pic>
      <p:sp>
        <p:nvSpPr>
          <p:cNvPr id="7" name="TextBox 6"/>
          <p:cNvSpPr txBox="1"/>
          <p:nvPr/>
        </p:nvSpPr>
        <p:spPr>
          <a:xfrm>
            <a:off x="6219731" y="6051649"/>
            <a:ext cx="2018923" cy="261610"/>
          </a:xfrm>
          <a:prstGeom prst="rect">
            <a:avLst/>
          </a:prstGeom>
          <a:noFill/>
        </p:spPr>
        <p:txBody>
          <a:bodyPr wrap="square" rtlCol="0">
            <a:spAutoFit/>
          </a:bodyPr>
          <a:lstStyle/>
          <a:p>
            <a:r>
              <a:rPr lang="en-US" sz="1100" dirty="0"/>
              <a:t>https://avbtraining.mwweb.me</a:t>
            </a:r>
          </a:p>
        </p:txBody>
      </p:sp>
    </p:spTree>
    <p:extLst>
      <p:ext uri="{BB962C8B-B14F-4D97-AF65-F5344CB8AC3E}">
        <p14:creationId xmlns:p14="http://schemas.microsoft.com/office/powerpoint/2010/main" val="422050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Crowdfunding - overview</a:t>
            </a:r>
            <a:endParaRPr lang="en-US" dirty="0"/>
          </a:p>
        </p:txBody>
      </p:sp>
      <p:sp>
        <p:nvSpPr>
          <p:cNvPr id="5" name="Content Placeholder 4"/>
          <p:cNvSpPr>
            <a:spLocks noGrp="1"/>
          </p:cNvSpPr>
          <p:nvPr>
            <p:ph idx="1"/>
          </p:nvPr>
        </p:nvSpPr>
        <p:spPr/>
        <p:txBody>
          <a:bodyPr/>
          <a:lstStyle/>
          <a:p>
            <a:pPr marL="0" indent="0">
              <a:buNone/>
            </a:pPr>
            <a:endParaRPr lang="en-US" dirty="0"/>
          </a:p>
        </p:txBody>
      </p:sp>
      <p:pic>
        <p:nvPicPr>
          <p:cNvPr id="9" name="Picture 8"/>
          <p:cNvPicPr>
            <a:picLocks noChangeAspect="1"/>
          </p:cNvPicPr>
          <p:nvPr/>
        </p:nvPicPr>
        <p:blipFill>
          <a:blip r:embed="rId2"/>
          <a:stretch>
            <a:fillRect/>
          </a:stretch>
        </p:blipFill>
        <p:spPr>
          <a:xfrm>
            <a:off x="248970" y="764704"/>
            <a:ext cx="8646059" cy="5591175"/>
          </a:xfrm>
          <a:prstGeom prst="rect">
            <a:avLst/>
          </a:prstGeom>
        </p:spPr>
      </p:pic>
      <p:sp>
        <p:nvSpPr>
          <p:cNvPr id="10" name="TextBox 9"/>
          <p:cNvSpPr txBox="1"/>
          <p:nvPr/>
        </p:nvSpPr>
        <p:spPr>
          <a:xfrm>
            <a:off x="4717546" y="6457400"/>
            <a:ext cx="4177483" cy="230832"/>
          </a:xfrm>
          <a:prstGeom prst="rect">
            <a:avLst/>
          </a:prstGeom>
          <a:noFill/>
        </p:spPr>
        <p:txBody>
          <a:bodyPr wrap="square" rtlCol="0">
            <a:spAutoFit/>
          </a:bodyPr>
          <a:lstStyle/>
          <a:p>
            <a:r>
              <a:rPr lang="en-US" sz="900" dirty="0"/>
              <a:t>http://www.slideshare.net/smallbusinessmajority/crowdfunding-webinar-30323581</a:t>
            </a:r>
          </a:p>
        </p:txBody>
      </p:sp>
    </p:spTree>
    <p:extLst>
      <p:ext uri="{BB962C8B-B14F-4D97-AF65-F5344CB8AC3E}">
        <p14:creationId xmlns:p14="http://schemas.microsoft.com/office/powerpoint/2010/main" val="53976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solidFill>
                  <a:srgbClr val="7030A0"/>
                </a:solidFill>
              </a:rPr>
              <a:t>Types of Crowdfunding financing:</a:t>
            </a:r>
          </a:p>
          <a:p>
            <a:pPr lvl="1"/>
            <a:r>
              <a:rPr lang="en-US" dirty="0" smtClean="0"/>
              <a:t>Equity Financing</a:t>
            </a:r>
          </a:p>
          <a:p>
            <a:pPr lvl="1"/>
            <a:r>
              <a:rPr lang="en-US" dirty="0" smtClean="0"/>
              <a:t>Debt Financing</a:t>
            </a:r>
          </a:p>
          <a:p>
            <a:pPr lvl="1"/>
            <a:r>
              <a:rPr lang="en-US" dirty="0" smtClean="0"/>
              <a:t>Financing for gifts or early access to products!</a:t>
            </a:r>
          </a:p>
          <a:p>
            <a:pPr marL="457200" lvl="1" indent="0">
              <a:buNone/>
            </a:pPr>
            <a:endParaRPr lang="en-US" dirty="0" smtClean="0"/>
          </a:p>
          <a:p>
            <a:pPr marL="0" lvl="1" indent="0">
              <a:buNone/>
            </a:pPr>
            <a:r>
              <a:rPr lang="en-US" b="1" dirty="0" smtClean="0">
                <a:solidFill>
                  <a:srgbClr val="7030A0"/>
                </a:solidFill>
              </a:rPr>
              <a:t>Fills a gap in the </a:t>
            </a:r>
            <a:r>
              <a:rPr lang="en-US" b="1" dirty="0">
                <a:solidFill>
                  <a:srgbClr val="7030A0"/>
                </a:solidFill>
              </a:rPr>
              <a:t>Venture Capital Industry</a:t>
            </a:r>
          </a:p>
          <a:p>
            <a:pPr lvl="1"/>
            <a:r>
              <a:rPr lang="en-US" dirty="0" smtClean="0"/>
              <a:t>Entrepreneurs can’t easily access capital</a:t>
            </a:r>
          </a:p>
          <a:p>
            <a:pPr lvl="1"/>
            <a:r>
              <a:rPr lang="en-US" dirty="0" smtClean="0"/>
              <a:t>VC terms are very aggressive to entrepreneurs</a:t>
            </a:r>
          </a:p>
          <a:p>
            <a:pPr lvl="1"/>
            <a:r>
              <a:rPr lang="en-US" dirty="0" smtClean="0"/>
              <a:t>Crowdfunding seems to address this gap</a:t>
            </a:r>
          </a:p>
        </p:txBody>
      </p:sp>
      <p:sp>
        <p:nvSpPr>
          <p:cNvPr id="3" name="Title 2"/>
          <p:cNvSpPr>
            <a:spLocks noGrp="1"/>
          </p:cNvSpPr>
          <p:nvPr>
            <p:ph type="title"/>
          </p:nvPr>
        </p:nvSpPr>
        <p:spPr/>
        <p:txBody>
          <a:bodyPr/>
          <a:lstStyle/>
          <a:p>
            <a:r>
              <a:rPr lang="en-US" dirty="0" smtClean="0"/>
              <a:t>The need for crowdfunding</a:t>
            </a:r>
            <a:endParaRPr lang="en-US" dirty="0"/>
          </a:p>
        </p:txBody>
      </p:sp>
    </p:spTree>
    <p:extLst>
      <p:ext uri="{BB962C8B-B14F-4D97-AF65-F5344CB8AC3E}">
        <p14:creationId xmlns:p14="http://schemas.microsoft.com/office/powerpoint/2010/main" val="390729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smtClean="0"/>
              <a:t>Crowdfunding platforms</a:t>
            </a:r>
            <a:endParaRPr lang="en-US" dirty="0"/>
          </a:p>
        </p:txBody>
      </p:sp>
      <p:pic>
        <p:nvPicPr>
          <p:cNvPr id="4" name="Picture 3"/>
          <p:cNvPicPr>
            <a:picLocks noChangeAspect="1"/>
          </p:cNvPicPr>
          <p:nvPr/>
        </p:nvPicPr>
        <p:blipFill>
          <a:blip r:embed="rId2"/>
          <a:stretch>
            <a:fillRect/>
          </a:stretch>
        </p:blipFill>
        <p:spPr>
          <a:xfrm>
            <a:off x="72427" y="764704"/>
            <a:ext cx="8999145" cy="5381625"/>
          </a:xfrm>
          <a:prstGeom prst="rect">
            <a:avLst/>
          </a:prstGeom>
        </p:spPr>
      </p:pic>
      <p:sp>
        <p:nvSpPr>
          <p:cNvPr id="5" name="TextBox 4"/>
          <p:cNvSpPr txBox="1"/>
          <p:nvPr/>
        </p:nvSpPr>
        <p:spPr>
          <a:xfrm>
            <a:off x="4755678" y="6139358"/>
            <a:ext cx="4177483" cy="230832"/>
          </a:xfrm>
          <a:prstGeom prst="rect">
            <a:avLst/>
          </a:prstGeom>
          <a:noFill/>
        </p:spPr>
        <p:txBody>
          <a:bodyPr wrap="square" rtlCol="0">
            <a:spAutoFit/>
          </a:bodyPr>
          <a:lstStyle/>
          <a:p>
            <a:r>
              <a:rPr lang="en-US" sz="900" dirty="0"/>
              <a:t>http://www.slideshare.net/smallbusinessmajority/crowdfunding-webinar-30323581</a:t>
            </a:r>
          </a:p>
        </p:txBody>
      </p:sp>
    </p:spTree>
    <p:extLst>
      <p:ext uri="{BB962C8B-B14F-4D97-AF65-F5344CB8AC3E}">
        <p14:creationId xmlns:p14="http://schemas.microsoft.com/office/powerpoint/2010/main" val="3509022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lgn="ctr">
              <a:buNone/>
            </a:pPr>
            <a:endParaRPr lang="en-US" sz="2000" b="1" dirty="0" smtClean="0">
              <a:solidFill>
                <a:srgbClr val="0070C0"/>
              </a:solidFill>
            </a:endParaRPr>
          </a:p>
          <a:p>
            <a:pPr marL="0" indent="0" algn="ctr">
              <a:buNone/>
            </a:pPr>
            <a:endParaRPr lang="en-US" sz="5000" b="1" dirty="0">
              <a:solidFill>
                <a:srgbClr val="0070C0"/>
              </a:solidFill>
            </a:endParaRPr>
          </a:p>
          <a:p>
            <a:pPr marL="0" indent="0" algn="ctr">
              <a:buNone/>
            </a:pPr>
            <a:endParaRPr lang="en-US" sz="5000" b="1"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777" y="1789221"/>
            <a:ext cx="2899724" cy="21515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951" y="4197675"/>
            <a:ext cx="3737387" cy="21005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926" y="1768737"/>
            <a:ext cx="2269372" cy="1415170"/>
          </a:xfrm>
          <a:prstGeom prst="rect">
            <a:avLst/>
          </a:prstGeom>
        </p:spPr>
      </p:pic>
      <p:sp>
        <p:nvSpPr>
          <p:cNvPr id="8" name="TextBox 7"/>
          <p:cNvSpPr txBox="1"/>
          <p:nvPr/>
        </p:nvSpPr>
        <p:spPr>
          <a:xfrm>
            <a:off x="2299580" y="670589"/>
            <a:ext cx="7369521" cy="861774"/>
          </a:xfrm>
          <a:prstGeom prst="rect">
            <a:avLst/>
          </a:prstGeom>
          <a:noFill/>
        </p:spPr>
        <p:txBody>
          <a:bodyPr wrap="square" rtlCol="0">
            <a:spAutoFit/>
          </a:bodyPr>
          <a:lstStyle/>
          <a:p>
            <a:r>
              <a:rPr lang="en-US" sz="5000" b="1" dirty="0" smtClean="0">
                <a:solidFill>
                  <a:srgbClr val="0070C0"/>
                </a:solidFill>
              </a:rPr>
              <a:t>SOCIAL MEDIA</a:t>
            </a:r>
            <a:endParaRPr lang="en-US" sz="5000" b="1" dirty="0">
              <a:solidFill>
                <a:srgbClr val="0070C0"/>
              </a:solidFill>
            </a:endParaRPr>
          </a:p>
        </p:txBody>
      </p:sp>
    </p:spTree>
    <p:extLst>
      <p:ext uri="{BB962C8B-B14F-4D97-AF65-F5344CB8AC3E}">
        <p14:creationId xmlns:p14="http://schemas.microsoft.com/office/powerpoint/2010/main" val="224440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540" y="3748081"/>
            <a:ext cx="3920955" cy="2415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49" y="1050317"/>
            <a:ext cx="3920954" cy="23401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054" y="1050317"/>
            <a:ext cx="3999325" cy="2340143"/>
          </a:xfrm>
          <a:prstGeom prst="rect">
            <a:avLst/>
          </a:prstGeom>
        </p:spPr>
      </p:pic>
      <p:sp>
        <p:nvSpPr>
          <p:cNvPr id="10" name="Title 2"/>
          <p:cNvSpPr>
            <a:spLocks noGrp="1"/>
          </p:cNvSpPr>
          <p:nvPr>
            <p:ph type="title"/>
          </p:nvPr>
        </p:nvSpPr>
        <p:spPr>
          <a:xfrm>
            <a:off x="349249" y="44624"/>
            <a:ext cx="7500665" cy="648072"/>
          </a:xfrm>
        </p:spPr>
        <p:txBody>
          <a:bodyPr/>
          <a:lstStyle/>
          <a:p>
            <a:r>
              <a:rPr lang="en-CA" dirty="0" smtClean="0"/>
              <a:t>Does Social Media matter?</a:t>
            </a:r>
            <a:endParaRPr lang="en-CA" dirty="0"/>
          </a:p>
        </p:txBody>
      </p:sp>
      <p:sp>
        <p:nvSpPr>
          <p:cNvPr id="8" name="Oval Callout 7"/>
          <p:cNvSpPr/>
          <p:nvPr/>
        </p:nvSpPr>
        <p:spPr>
          <a:xfrm>
            <a:off x="4503652" y="3554540"/>
            <a:ext cx="4498946" cy="2614918"/>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700" i="1" dirty="0">
                <a:solidFill>
                  <a:schemeClr val="accent2">
                    <a:lumMod val="50000"/>
                  </a:schemeClr>
                </a:solidFill>
              </a:rPr>
              <a:t>“Congratulations to Ted </a:t>
            </a:r>
            <a:r>
              <a:rPr lang="en-US" sz="1700" i="1" dirty="0" err="1">
                <a:solidFill>
                  <a:schemeClr val="accent2">
                    <a:lumMod val="50000"/>
                  </a:schemeClr>
                </a:solidFill>
              </a:rPr>
              <a:t>Sarandos</a:t>
            </a:r>
            <a:r>
              <a:rPr lang="en-US" sz="1700" i="1" dirty="0">
                <a:solidFill>
                  <a:schemeClr val="accent2">
                    <a:lumMod val="50000"/>
                  </a:schemeClr>
                </a:solidFill>
              </a:rPr>
              <a:t> and his amazing licensing team. Netflix monthly viewing exceeded 1 billion hours for the first time ever in June…Ted, we need even more!”</a:t>
            </a:r>
            <a:endParaRPr lang="en-US" sz="1700" dirty="0">
              <a:solidFill>
                <a:schemeClr val="accent2">
                  <a:lumMod val="50000"/>
                </a:schemeClr>
              </a:solidFill>
            </a:endParaRPr>
          </a:p>
        </p:txBody>
      </p:sp>
    </p:spTree>
    <p:extLst>
      <p:ext uri="{BB962C8B-B14F-4D97-AF65-F5344CB8AC3E}">
        <p14:creationId xmlns:p14="http://schemas.microsoft.com/office/powerpoint/2010/main" val="3128287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CA" dirty="0" smtClean="0"/>
              <a:t>1. </a:t>
            </a:r>
            <a:r>
              <a:rPr lang="en-CA" b="1" dirty="0">
                <a:solidFill>
                  <a:srgbClr val="C00000"/>
                </a:solidFill>
              </a:rPr>
              <a:t>General interest: </a:t>
            </a:r>
            <a:r>
              <a:rPr lang="en-CA" dirty="0" smtClean="0"/>
              <a:t>represents the majority of tweets</a:t>
            </a:r>
          </a:p>
          <a:p>
            <a:pPr marL="0" indent="0">
              <a:buNone/>
            </a:pPr>
            <a:r>
              <a:rPr lang="en-CA" dirty="0" smtClean="0"/>
              <a:t>2. </a:t>
            </a:r>
            <a:r>
              <a:rPr lang="en-CA" b="1" dirty="0">
                <a:solidFill>
                  <a:srgbClr val="C00000"/>
                </a:solidFill>
              </a:rPr>
              <a:t>Financial tweets: </a:t>
            </a:r>
            <a:r>
              <a:rPr lang="en-CA" dirty="0" smtClean="0"/>
              <a:t>targeting investors or potential investors, usually a (much) smaller number of tweets</a:t>
            </a:r>
          </a:p>
        </p:txBody>
      </p:sp>
      <p:sp>
        <p:nvSpPr>
          <p:cNvPr id="3" name="Title 2"/>
          <p:cNvSpPr>
            <a:spLocks noGrp="1"/>
          </p:cNvSpPr>
          <p:nvPr>
            <p:ph type="title"/>
          </p:nvPr>
        </p:nvSpPr>
        <p:spPr/>
        <p:txBody>
          <a:bodyPr/>
          <a:lstStyle/>
          <a:p>
            <a:r>
              <a:rPr lang="en-CA" dirty="0" smtClean="0"/>
              <a:t>Twitter: Types of </a:t>
            </a:r>
            <a:r>
              <a:rPr lang="en-CA" dirty="0"/>
              <a:t>T</a:t>
            </a:r>
            <a:r>
              <a:rPr lang="en-CA" dirty="0" smtClean="0"/>
              <a:t>weets</a:t>
            </a:r>
            <a:endParaRPr lang="en-CA"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49" y="4300866"/>
            <a:ext cx="3470275" cy="1934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762" y="2398713"/>
            <a:ext cx="3423261"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49" y="2398714"/>
            <a:ext cx="3470275"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26049" y="2146300"/>
            <a:ext cx="827185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16400" y="2146300"/>
            <a:ext cx="0" cy="408880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4570487" y="4291439"/>
            <a:ext cx="3429535" cy="1934234"/>
          </a:xfrm>
          <a:prstGeom prst="rect">
            <a:avLst/>
          </a:prstGeom>
          <a:noFill/>
          <a:ln>
            <a:noFill/>
          </a:ln>
        </p:spPr>
      </p:pic>
    </p:spTree>
    <p:extLst>
      <p:ext uri="{BB962C8B-B14F-4D97-AF65-F5344CB8AC3E}">
        <p14:creationId xmlns:p14="http://schemas.microsoft.com/office/powerpoint/2010/main" val="408278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78003921"/>
              </p:ext>
            </p:extLst>
          </p:nvPr>
        </p:nvGraphicFramePr>
        <p:xfrm>
          <a:off x="349250" y="765175"/>
          <a:ext cx="8445500" cy="5532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Twitter in the Finance Industry</a:t>
            </a:r>
            <a:endParaRPr lang="en-US" dirty="0"/>
          </a:p>
        </p:txBody>
      </p:sp>
    </p:spTree>
    <p:extLst>
      <p:ext uri="{BB962C8B-B14F-4D97-AF65-F5344CB8AC3E}">
        <p14:creationId xmlns:p14="http://schemas.microsoft.com/office/powerpoint/2010/main" val="98770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is </a:t>
            </a:r>
            <a:r>
              <a:rPr lang="en-US" dirty="0" err="1" smtClean="0"/>
              <a:t>FinTech</a:t>
            </a:r>
            <a:r>
              <a:rPr lang="en-US" dirty="0" smtClean="0"/>
              <a:t>?</a:t>
            </a:r>
            <a:endParaRPr lang="en-US" dirty="0"/>
          </a:p>
        </p:txBody>
      </p:sp>
      <p:pic>
        <p:nvPicPr>
          <p:cNvPr id="7" name="Picture 6" descr="Screenshot 2017-03-08 08.50.45.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0325"/>
            <a:ext cx="9144000" cy="5172042"/>
          </a:xfrm>
          <a:prstGeom prst="rect">
            <a:avLst/>
          </a:prstGeom>
        </p:spPr>
      </p:pic>
    </p:spTree>
    <p:extLst>
      <p:ext uri="{BB962C8B-B14F-4D97-AF65-F5344CB8AC3E}">
        <p14:creationId xmlns:p14="http://schemas.microsoft.com/office/powerpoint/2010/main" val="326836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sz="3000" b="1" dirty="0">
                <a:solidFill>
                  <a:srgbClr val="0070C0"/>
                </a:solidFill>
              </a:rPr>
              <a:t>Algorithmic &amp; High Frequency</a:t>
            </a:r>
            <a:r>
              <a:rPr lang="en-US" sz="3000" b="1" dirty="0" smtClean="0">
                <a:solidFill>
                  <a:srgbClr val="C00000"/>
                </a:solidFill>
              </a:rPr>
              <a:t> </a:t>
            </a:r>
            <a:r>
              <a:rPr lang="en-US" sz="3000" b="1" dirty="0">
                <a:solidFill>
                  <a:srgbClr val="0070C0"/>
                </a:solidFill>
              </a:rPr>
              <a:t>Trading</a:t>
            </a:r>
          </a:p>
          <a:p>
            <a:pPr marL="0" indent="0">
              <a:buNone/>
            </a:pPr>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00" y="1297273"/>
            <a:ext cx="8620125" cy="5387578"/>
          </a:xfrm>
          <a:prstGeom prst="rect">
            <a:avLst/>
          </a:prstGeom>
        </p:spPr>
      </p:pic>
    </p:spTree>
    <p:extLst>
      <p:ext uri="{BB962C8B-B14F-4D97-AF65-F5344CB8AC3E}">
        <p14:creationId xmlns:p14="http://schemas.microsoft.com/office/powerpoint/2010/main" val="712738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Investors and Technology</a:t>
            </a:r>
            <a:endParaRPr lang="en-US" dirty="0"/>
          </a:p>
        </p:txBody>
      </p:sp>
      <p:graphicFrame>
        <p:nvGraphicFramePr>
          <p:cNvPr id="6" name="Inhaltsplatzhalter 3"/>
          <p:cNvGraphicFramePr>
            <a:graphicFrameLocks noGrp="1"/>
          </p:cNvGraphicFramePr>
          <p:nvPr>
            <p:ph idx="1"/>
            <p:extLst/>
          </p:nvPr>
        </p:nvGraphicFramePr>
        <p:xfrm>
          <a:off x="428596" y="1214422"/>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Pfeil nach unten 4"/>
          <p:cNvSpPr/>
          <p:nvPr/>
        </p:nvSpPr>
        <p:spPr bwMode="gray">
          <a:xfrm>
            <a:off x="4000496" y="5357826"/>
            <a:ext cx="428628" cy="357190"/>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chemeClr val="accent1"/>
              </a:buClr>
              <a:buSzTx/>
              <a:tabLst/>
            </a:pPr>
            <a:endParaRPr kumimoji="0" lang="en-CA" sz="1600" b="0" i="0" u="none" strike="noStrike" cap="none" normalizeH="0" baseline="0" dirty="0" smtClean="0">
              <a:ln>
                <a:noFill/>
              </a:ln>
              <a:solidFill>
                <a:schemeClr val="tx1"/>
              </a:solidFill>
              <a:effectLst/>
              <a:latin typeface="Arial" charset="0"/>
            </a:endParaRPr>
          </a:p>
        </p:txBody>
      </p:sp>
      <p:sp>
        <p:nvSpPr>
          <p:cNvPr id="8" name="Pfeil nach unten 5"/>
          <p:cNvSpPr/>
          <p:nvPr/>
        </p:nvSpPr>
        <p:spPr bwMode="gray">
          <a:xfrm>
            <a:off x="6929454" y="5357826"/>
            <a:ext cx="428628" cy="357190"/>
          </a:xfrm>
          <a:prstGeom prst="down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chemeClr val="accent1"/>
              </a:buClr>
              <a:buSzTx/>
              <a:tabLst/>
            </a:pPr>
            <a:endParaRPr kumimoji="0" lang="en-CA" sz="1600" b="0" i="0" u="none" strike="noStrike" cap="none" normalizeH="0" baseline="0" dirty="0" smtClean="0">
              <a:ln>
                <a:noFill/>
              </a:ln>
              <a:solidFill>
                <a:schemeClr val="tx1"/>
              </a:solidFill>
              <a:effectLst/>
              <a:latin typeface="Arial" charset="0"/>
            </a:endParaRPr>
          </a:p>
        </p:txBody>
      </p:sp>
      <p:sp>
        <p:nvSpPr>
          <p:cNvPr id="9" name="Textfeld 6"/>
          <p:cNvSpPr txBox="1"/>
          <p:nvPr/>
        </p:nvSpPr>
        <p:spPr>
          <a:xfrm>
            <a:off x="3143240" y="5733256"/>
            <a:ext cx="2153154" cy="584775"/>
          </a:xfrm>
          <a:prstGeom prst="rect">
            <a:avLst/>
          </a:prstGeom>
          <a:noFill/>
        </p:spPr>
        <p:txBody>
          <a:bodyPr wrap="none" rtlCol="0">
            <a:spAutoFit/>
          </a:bodyPr>
          <a:lstStyle/>
          <a:p>
            <a:pPr algn="ctr"/>
            <a:r>
              <a:rPr lang="en-CA" dirty="0" smtClean="0">
                <a:latin typeface="+mj-lt"/>
              </a:rPr>
              <a:t>Profit and </a:t>
            </a:r>
          </a:p>
          <a:p>
            <a:pPr algn="ctr"/>
            <a:r>
              <a:rPr lang="en-CA" dirty="0" smtClean="0">
                <a:latin typeface="+mj-lt"/>
              </a:rPr>
              <a:t>Short-Term Information</a:t>
            </a:r>
            <a:endParaRPr lang="en-CA" dirty="0">
              <a:latin typeface="+mj-lt"/>
            </a:endParaRPr>
          </a:p>
        </p:txBody>
      </p:sp>
      <p:sp>
        <p:nvSpPr>
          <p:cNvPr id="10" name="Textfeld 7"/>
          <p:cNvSpPr txBox="1"/>
          <p:nvPr/>
        </p:nvSpPr>
        <p:spPr>
          <a:xfrm>
            <a:off x="6186522" y="5715016"/>
            <a:ext cx="2100254" cy="584775"/>
          </a:xfrm>
          <a:prstGeom prst="rect">
            <a:avLst/>
          </a:prstGeom>
          <a:noFill/>
        </p:spPr>
        <p:txBody>
          <a:bodyPr wrap="none" rtlCol="0">
            <a:spAutoFit/>
          </a:bodyPr>
          <a:lstStyle/>
          <a:p>
            <a:pPr algn="ctr"/>
            <a:r>
              <a:rPr lang="en-CA" dirty="0" smtClean="0">
                <a:latin typeface="+mj-lt"/>
              </a:rPr>
              <a:t>Liquidity and</a:t>
            </a:r>
          </a:p>
          <a:p>
            <a:pPr algn="ctr"/>
            <a:r>
              <a:rPr lang="en-CA" dirty="0" smtClean="0">
                <a:latin typeface="+mj-lt"/>
              </a:rPr>
              <a:t>Long-Term Information</a:t>
            </a:r>
            <a:endParaRPr lang="en-CA" dirty="0">
              <a:latin typeface="+mj-lt"/>
            </a:endParaRPr>
          </a:p>
        </p:txBody>
      </p:sp>
      <p:sp>
        <p:nvSpPr>
          <p:cNvPr id="3" name="Slide Number Placeholder 2"/>
          <p:cNvSpPr>
            <a:spLocks noGrp="1"/>
          </p:cNvSpPr>
          <p:nvPr>
            <p:ph type="sldNum" sz="quarter" idx="12"/>
          </p:nvPr>
        </p:nvSpPr>
        <p:spPr/>
        <p:txBody>
          <a:bodyPr/>
          <a:lstStyle/>
          <a:p>
            <a:fld id="{BA2AB030-815A-4F44-990F-FA86D1917265}" type="slidenum">
              <a:rPr lang="en-US" smtClean="0"/>
              <a:pPr/>
              <a:t>41</a:t>
            </a:fld>
            <a:endParaRPr lang="en-US" dirty="0"/>
          </a:p>
        </p:txBody>
      </p:sp>
    </p:spTree>
    <p:extLst>
      <p:ext uri="{BB962C8B-B14F-4D97-AF65-F5344CB8AC3E}">
        <p14:creationId xmlns:p14="http://schemas.microsoft.com/office/powerpoint/2010/main" val="125090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IT has changed the traditional trading process</a:t>
            </a:r>
            <a:endParaRPr lang="en-US" dirty="0"/>
          </a:p>
        </p:txBody>
      </p:sp>
      <p:grpSp>
        <p:nvGrpSpPr>
          <p:cNvPr id="3" name="Gruppieren 150"/>
          <p:cNvGrpSpPr/>
          <p:nvPr/>
        </p:nvGrpSpPr>
        <p:grpSpPr>
          <a:xfrm>
            <a:off x="336492" y="1268413"/>
            <a:ext cx="8375708" cy="4825252"/>
            <a:chOff x="336492" y="1268413"/>
            <a:chExt cx="8375708" cy="4825252"/>
          </a:xfrm>
        </p:grpSpPr>
        <p:grpSp>
          <p:nvGrpSpPr>
            <p:cNvPr id="6" name="Gruppieren 200"/>
            <p:cNvGrpSpPr/>
            <p:nvPr/>
          </p:nvGrpSpPr>
          <p:grpSpPr>
            <a:xfrm>
              <a:off x="427990" y="1509590"/>
              <a:ext cx="1022363" cy="4563928"/>
              <a:chOff x="427990" y="1530325"/>
              <a:chExt cx="1022363" cy="4544064"/>
            </a:xfrm>
          </p:grpSpPr>
          <p:grpSp>
            <p:nvGrpSpPr>
              <p:cNvPr id="7" name="Gruppieren 32"/>
              <p:cNvGrpSpPr/>
              <p:nvPr/>
            </p:nvGrpSpPr>
            <p:grpSpPr>
              <a:xfrm>
                <a:off x="555570" y="1530325"/>
                <a:ext cx="706720" cy="635611"/>
                <a:chOff x="385978" y="1308888"/>
                <a:chExt cx="706720" cy="696673"/>
              </a:xfrm>
            </p:grpSpPr>
            <p:sp>
              <p:nvSpPr>
                <p:cNvPr id="4" name="Textfeld 3"/>
                <p:cNvSpPr txBox="1"/>
                <p:nvPr/>
              </p:nvSpPr>
              <p:spPr>
                <a:xfrm>
                  <a:off x="537314" y="1420785"/>
                  <a:ext cx="401643" cy="584776"/>
                </a:xfrm>
                <a:prstGeom prst="rect">
                  <a:avLst/>
                </a:prstGeom>
                <a:noFill/>
              </p:spPr>
              <p:txBody>
                <a:bodyPr wrap="square" rtlCol="0">
                  <a:spAutoFit/>
                </a:bodyPr>
                <a:lstStyle/>
                <a:p>
                  <a:r>
                    <a:rPr lang="de-DE" sz="3200" dirty="0" smtClean="0"/>
                    <a:t>$</a:t>
                  </a:r>
                  <a:endParaRPr lang="de-DE" sz="3200" dirty="0"/>
                </a:p>
              </p:txBody>
            </p:sp>
            <p:sp>
              <p:nvSpPr>
                <p:cNvPr id="5" name="Textfeld 4"/>
                <p:cNvSpPr txBox="1"/>
                <p:nvPr/>
              </p:nvSpPr>
              <p:spPr>
                <a:xfrm>
                  <a:off x="385978" y="1308888"/>
                  <a:ext cx="706720" cy="280144"/>
                </a:xfrm>
                <a:prstGeom prst="rect">
                  <a:avLst/>
                </a:prstGeom>
                <a:noFill/>
              </p:spPr>
              <p:txBody>
                <a:bodyPr wrap="square" rtlCol="0">
                  <a:spAutoFit/>
                </a:bodyPr>
                <a:lstStyle/>
                <a:p>
                  <a:pPr algn="ctr"/>
                  <a:r>
                    <a:rPr lang="de-DE" sz="1000" b="1" dirty="0" smtClean="0"/>
                    <a:t>Investor</a:t>
                  </a:r>
                  <a:endParaRPr lang="de-DE" sz="1000" b="1" dirty="0"/>
                </a:p>
              </p:txBody>
            </p:sp>
          </p:grpSp>
          <p:grpSp>
            <p:nvGrpSpPr>
              <p:cNvPr id="8" name="Gruppieren 33"/>
              <p:cNvGrpSpPr/>
              <p:nvPr/>
            </p:nvGrpSpPr>
            <p:grpSpPr>
              <a:xfrm>
                <a:off x="592083" y="3279053"/>
                <a:ext cx="622685" cy="724332"/>
                <a:chOff x="321725" y="2548286"/>
                <a:chExt cx="861967" cy="1098998"/>
              </a:xfrm>
            </p:grpSpPr>
            <p:grpSp>
              <p:nvGrpSpPr>
                <p:cNvPr id="10" name="Gruppieren 19"/>
                <p:cNvGrpSpPr/>
                <p:nvPr/>
              </p:nvGrpSpPr>
              <p:grpSpPr>
                <a:xfrm>
                  <a:off x="482942" y="2844792"/>
                  <a:ext cx="510387" cy="802492"/>
                  <a:chOff x="1505703" y="3903669"/>
                  <a:chExt cx="510387" cy="802492"/>
                </a:xfrm>
              </p:grpSpPr>
              <p:cxnSp>
                <p:nvCxnSpPr>
                  <p:cNvPr id="9" name="Gerade Verbindung 8"/>
                  <p:cNvCxnSpPr/>
                  <p:nvPr/>
                </p:nvCxnSpPr>
                <p:spPr>
                  <a:xfrm rot="5400000">
                    <a:off x="1505702" y="4304518"/>
                    <a:ext cx="511182" cy="158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flipV="1">
                    <a:off x="1761293" y="4232286"/>
                    <a:ext cx="219078" cy="730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a:xfrm>
                    <a:off x="1542215" y="4232286"/>
                    <a:ext cx="219078" cy="730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Ellipse 14"/>
                  <p:cNvSpPr/>
                  <p:nvPr/>
                </p:nvSpPr>
                <p:spPr>
                  <a:xfrm>
                    <a:off x="1615241" y="3903669"/>
                    <a:ext cx="292104" cy="292104"/>
                  </a:xfrm>
                  <a:prstGeom prst="ellipse">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cxnSp>
                <p:nvCxnSpPr>
                  <p:cNvPr id="17" name="Gerade Verbindung 16"/>
                  <p:cNvCxnSpPr/>
                  <p:nvPr/>
                </p:nvCxnSpPr>
                <p:spPr>
                  <a:xfrm rot="10800000" flipV="1">
                    <a:off x="1505703" y="4560109"/>
                    <a:ext cx="255591" cy="14605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a:xfrm>
                    <a:off x="1760499" y="4560109"/>
                    <a:ext cx="255591" cy="14605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 name="Textfeld 20"/>
                <p:cNvSpPr txBox="1"/>
                <p:nvPr/>
              </p:nvSpPr>
              <p:spPr>
                <a:xfrm>
                  <a:off x="321725" y="2548286"/>
                  <a:ext cx="861967" cy="373581"/>
                </a:xfrm>
                <a:prstGeom prst="rect">
                  <a:avLst/>
                </a:prstGeom>
                <a:noFill/>
              </p:spPr>
              <p:txBody>
                <a:bodyPr wrap="square" rtlCol="0">
                  <a:spAutoFit/>
                </a:bodyPr>
                <a:lstStyle/>
                <a:p>
                  <a:pPr algn="ctr"/>
                  <a:r>
                    <a:rPr lang="de-DE" sz="1000" b="1" dirty="0" smtClean="0"/>
                    <a:t>Broker</a:t>
                  </a:r>
                  <a:endParaRPr lang="de-DE" sz="1000" b="1" dirty="0"/>
                </a:p>
              </p:txBody>
            </p:sp>
          </p:grpSp>
          <p:grpSp>
            <p:nvGrpSpPr>
              <p:cNvPr id="13" name="Gruppieren 30"/>
              <p:cNvGrpSpPr/>
              <p:nvPr/>
            </p:nvGrpSpPr>
            <p:grpSpPr>
              <a:xfrm>
                <a:off x="502727" y="5250116"/>
                <a:ext cx="810000" cy="824272"/>
                <a:chOff x="1139778" y="5145111"/>
                <a:chExt cx="810000" cy="903459"/>
              </a:xfrm>
            </p:grpSpPr>
            <p:sp>
              <p:nvSpPr>
                <p:cNvPr id="22" name="Rechteck 21"/>
                <p:cNvSpPr/>
                <p:nvPr/>
              </p:nvSpPr>
              <p:spPr>
                <a:xfrm>
                  <a:off x="1249317"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23" name="Rechteck 22"/>
                <p:cNvSpPr/>
                <p:nvPr/>
              </p:nvSpPr>
              <p:spPr>
                <a:xfrm>
                  <a:off x="1486652"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25" name="Rechteck 24"/>
                <p:cNvSpPr/>
                <p:nvPr/>
              </p:nvSpPr>
              <p:spPr>
                <a:xfrm>
                  <a:off x="1723986"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26" name="Gleichschenkliges Dreieck 25"/>
                <p:cNvSpPr/>
                <p:nvPr/>
              </p:nvSpPr>
              <p:spPr>
                <a:xfrm>
                  <a:off x="1139778" y="5145111"/>
                  <a:ext cx="810000" cy="182565"/>
                </a:xfrm>
                <a:prstGeom prst="triangle">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spcAft>
                      <a:spcPts val="400"/>
                    </a:spcAft>
                    <a:buClr>
                      <a:srgbClr val="00B050"/>
                    </a:buClr>
                  </a:pPr>
                  <a:endParaRPr lang="de-DE" sz="400" dirty="0" smtClean="0"/>
                </a:p>
              </p:txBody>
            </p:sp>
            <p:sp>
              <p:nvSpPr>
                <p:cNvPr id="27" name="Rechteck 26"/>
                <p:cNvSpPr/>
                <p:nvPr/>
              </p:nvSpPr>
              <p:spPr>
                <a:xfrm>
                  <a:off x="1139778" y="5729319"/>
                  <a:ext cx="810000" cy="109539"/>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30" name="Textfeld 29"/>
                <p:cNvSpPr txBox="1"/>
                <p:nvPr/>
              </p:nvSpPr>
              <p:spPr>
                <a:xfrm>
                  <a:off x="1154009" y="5802349"/>
                  <a:ext cx="766773" cy="246221"/>
                </a:xfrm>
                <a:prstGeom prst="rect">
                  <a:avLst/>
                </a:prstGeom>
                <a:noFill/>
              </p:spPr>
              <p:txBody>
                <a:bodyPr wrap="square" rtlCol="0">
                  <a:spAutoFit/>
                </a:bodyPr>
                <a:lstStyle/>
                <a:p>
                  <a:pPr algn="ctr"/>
                  <a:r>
                    <a:rPr lang="de-DE" sz="1000" dirty="0" smtClean="0"/>
                    <a:t>Exchange</a:t>
                  </a:r>
                  <a:endParaRPr lang="de-DE" sz="1000" dirty="0"/>
                </a:p>
              </p:txBody>
            </p:sp>
          </p:grpSp>
          <p:cxnSp>
            <p:nvCxnSpPr>
              <p:cNvPr id="229" name="Gerade Verbindung mit Pfeil 228"/>
              <p:cNvCxnSpPr>
                <a:stCxn id="4" idx="2"/>
                <a:endCxn id="21" idx="0"/>
              </p:cNvCxnSpPr>
              <p:nvPr/>
            </p:nvCxnSpPr>
            <p:spPr>
              <a:xfrm rot="5400000">
                <a:off x="349019" y="2720343"/>
                <a:ext cx="1113117" cy="430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9" name="Textfeld 278"/>
              <p:cNvSpPr txBox="1"/>
              <p:nvPr/>
            </p:nvSpPr>
            <p:spPr>
              <a:xfrm>
                <a:off x="856718" y="2412922"/>
                <a:ext cx="593635" cy="365041"/>
              </a:xfrm>
              <a:prstGeom prst="rect">
                <a:avLst/>
              </a:prstGeom>
              <a:noFill/>
            </p:spPr>
            <p:txBody>
              <a:bodyPr wrap="square" rtlCol="0">
                <a:spAutoFit/>
              </a:bodyPr>
              <a:lstStyle/>
              <a:p>
                <a:r>
                  <a:rPr lang="de-DE" sz="1000" dirty="0" smtClean="0"/>
                  <a:t>Phone/ Fax</a:t>
                </a:r>
                <a:endParaRPr lang="de-DE" sz="1000" dirty="0"/>
              </a:p>
            </p:txBody>
          </p:sp>
          <p:cxnSp>
            <p:nvCxnSpPr>
              <p:cNvPr id="284" name="Gerade Verbindung mit Pfeil 283"/>
              <p:cNvCxnSpPr/>
              <p:nvPr/>
            </p:nvCxnSpPr>
            <p:spPr>
              <a:xfrm rot="5400000">
                <a:off x="327710" y="4610767"/>
                <a:ext cx="1132633" cy="15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32" name="Rechteck 331"/>
              <p:cNvSpPr/>
              <p:nvPr/>
            </p:nvSpPr>
            <p:spPr>
              <a:xfrm>
                <a:off x="427990" y="1541024"/>
                <a:ext cx="957213" cy="4533365"/>
              </a:xfrm>
              <a:prstGeom prst="rect">
                <a:avLst/>
              </a:prstGeom>
              <a:noFill/>
              <a:ln>
                <a:solidFill>
                  <a:schemeClr val="accent2"/>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349" name="Textfeld 348"/>
              <p:cNvSpPr txBox="1"/>
              <p:nvPr/>
            </p:nvSpPr>
            <p:spPr>
              <a:xfrm>
                <a:off x="866146" y="4611561"/>
                <a:ext cx="547695" cy="224640"/>
              </a:xfrm>
              <a:prstGeom prst="rect">
                <a:avLst/>
              </a:prstGeom>
              <a:noFill/>
            </p:spPr>
            <p:txBody>
              <a:bodyPr wrap="square" rtlCol="0">
                <a:spAutoFit/>
              </a:bodyPr>
              <a:lstStyle/>
              <a:p>
                <a:r>
                  <a:rPr lang="de-DE" sz="1000" dirty="0" smtClean="0"/>
                  <a:t>Order</a:t>
                </a:r>
                <a:endParaRPr lang="de-DE" sz="1000" dirty="0"/>
              </a:p>
            </p:txBody>
          </p:sp>
        </p:grpSp>
        <p:grpSp>
          <p:nvGrpSpPr>
            <p:cNvPr id="14" name="Gruppieren 149"/>
            <p:cNvGrpSpPr/>
            <p:nvPr/>
          </p:nvGrpSpPr>
          <p:grpSpPr>
            <a:xfrm>
              <a:off x="4063059" y="1504003"/>
              <a:ext cx="2191356" cy="4589662"/>
              <a:chOff x="4063059" y="1524763"/>
              <a:chExt cx="2191356" cy="4569686"/>
            </a:xfrm>
          </p:grpSpPr>
          <p:grpSp>
            <p:nvGrpSpPr>
              <p:cNvPr id="16" name="Gruppieren 152"/>
              <p:cNvGrpSpPr/>
              <p:nvPr/>
            </p:nvGrpSpPr>
            <p:grpSpPr>
              <a:xfrm>
                <a:off x="4063059" y="5411068"/>
                <a:ext cx="2188539" cy="683381"/>
                <a:chOff x="4063059" y="5411068"/>
                <a:chExt cx="2188539" cy="683381"/>
              </a:xfrm>
            </p:grpSpPr>
            <p:grpSp>
              <p:nvGrpSpPr>
                <p:cNvPr id="18" name="Gruppieren 163"/>
                <p:cNvGrpSpPr/>
                <p:nvPr/>
              </p:nvGrpSpPr>
              <p:grpSpPr>
                <a:xfrm>
                  <a:off x="4063059" y="5435365"/>
                  <a:ext cx="837558" cy="651762"/>
                  <a:chOff x="2307666" y="4962545"/>
                  <a:chExt cx="1148538" cy="979616"/>
                </a:xfrm>
              </p:grpSpPr>
              <p:grpSp>
                <p:nvGrpSpPr>
                  <p:cNvPr id="20" name="Gruppieren 172"/>
                  <p:cNvGrpSpPr/>
                  <p:nvPr/>
                </p:nvGrpSpPr>
                <p:grpSpPr>
                  <a:xfrm>
                    <a:off x="2572912" y="4962545"/>
                    <a:ext cx="620720" cy="620721"/>
                    <a:chOff x="2162142" y="4779981"/>
                    <a:chExt cx="963620" cy="904875"/>
                  </a:xfrm>
                </p:grpSpPr>
                <p:sp>
                  <p:nvSpPr>
                    <p:cNvPr id="175" name="tower"/>
                    <p:cNvSpPr>
                      <a:spLocks noEditPoints="1" noChangeArrowheads="1"/>
                    </p:cNvSpPr>
                    <p:nvPr/>
                  </p:nvSpPr>
                  <p:spPr bwMode="auto">
                    <a:xfrm>
                      <a:off x="2162142" y="4779981"/>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76" name="tower"/>
                    <p:cNvSpPr>
                      <a:spLocks noEditPoints="1" noChangeArrowheads="1"/>
                    </p:cNvSpPr>
                    <p:nvPr/>
                  </p:nvSpPr>
                  <p:spPr bwMode="auto">
                    <a:xfrm>
                      <a:off x="2673324" y="4779981"/>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174" name="Textfeld 173"/>
                  <p:cNvSpPr txBox="1"/>
                  <p:nvPr/>
                </p:nvSpPr>
                <p:spPr>
                  <a:xfrm>
                    <a:off x="2307666" y="5572084"/>
                    <a:ext cx="1148538" cy="370077"/>
                  </a:xfrm>
                  <a:prstGeom prst="rect">
                    <a:avLst/>
                  </a:prstGeom>
                  <a:noFill/>
                </p:spPr>
                <p:txBody>
                  <a:bodyPr wrap="square" rtlCol="0">
                    <a:spAutoFit/>
                  </a:bodyPr>
                  <a:lstStyle/>
                  <a:p>
                    <a:pPr algn="ctr"/>
                    <a:r>
                      <a:rPr lang="de-DE" sz="1000" dirty="0" smtClean="0"/>
                      <a:t>ECN/ MTF</a:t>
                    </a:r>
                    <a:endParaRPr lang="de-DE" sz="1000" dirty="0"/>
                  </a:p>
                </p:txBody>
              </p:sp>
            </p:grpSp>
            <p:grpSp>
              <p:nvGrpSpPr>
                <p:cNvPr id="24" name="Gruppieren 164"/>
                <p:cNvGrpSpPr/>
                <p:nvPr/>
              </p:nvGrpSpPr>
              <p:grpSpPr>
                <a:xfrm>
                  <a:off x="5448312" y="5411068"/>
                  <a:ext cx="803286" cy="683381"/>
                  <a:chOff x="1015585" y="5145111"/>
                  <a:chExt cx="1101541" cy="1027142"/>
                </a:xfrm>
              </p:grpSpPr>
              <p:sp>
                <p:nvSpPr>
                  <p:cNvPr id="167" name="Rechteck 166"/>
                  <p:cNvSpPr/>
                  <p:nvPr/>
                </p:nvSpPr>
                <p:spPr>
                  <a:xfrm>
                    <a:off x="1249317"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68" name="Rechteck 167"/>
                  <p:cNvSpPr/>
                  <p:nvPr/>
                </p:nvSpPr>
                <p:spPr>
                  <a:xfrm>
                    <a:off x="1486652"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69" name="Rechteck 168"/>
                  <p:cNvSpPr/>
                  <p:nvPr/>
                </p:nvSpPr>
                <p:spPr>
                  <a:xfrm>
                    <a:off x="1723986"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70" name="Gleichschenkliges Dreieck 169"/>
                  <p:cNvSpPr/>
                  <p:nvPr/>
                </p:nvSpPr>
                <p:spPr>
                  <a:xfrm>
                    <a:off x="1139778" y="5145111"/>
                    <a:ext cx="810000" cy="182565"/>
                  </a:xfrm>
                  <a:prstGeom prst="triangle">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spcAft>
                        <a:spcPts val="400"/>
                      </a:spcAft>
                      <a:buClr>
                        <a:srgbClr val="00B050"/>
                      </a:buClr>
                    </a:pPr>
                    <a:endParaRPr lang="de-DE" sz="400" dirty="0" smtClean="0"/>
                  </a:p>
                </p:txBody>
              </p:sp>
              <p:sp>
                <p:nvSpPr>
                  <p:cNvPr id="171" name="Rechteck 170"/>
                  <p:cNvSpPr/>
                  <p:nvPr/>
                </p:nvSpPr>
                <p:spPr>
                  <a:xfrm>
                    <a:off x="1139778" y="5729319"/>
                    <a:ext cx="810000" cy="109539"/>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72" name="Textfeld 171"/>
                  <p:cNvSpPr txBox="1"/>
                  <p:nvPr/>
                </p:nvSpPr>
                <p:spPr>
                  <a:xfrm>
                    <a:off x="1015585" y="5796019"/>
                    <a:ext cx="1101541" cy="376234"/>
                  </a:xfrm>
                  <a:prstGeom prst="rect">
                    <a:avLst/>
                  </a:prstGeom>
                  <a:noFill/>
                </p:spPr>
                <p:txBody>
                  <a:bodyPr wrap="square" rtlCol="0">
                    <a:spAutoFit/>
                  </a:bodyPr>
                  <a:lstStyle/>
                  <a:p>
                    <a:pPr algn="ctr"/>
                    <a:r>
                      <a:rPr lang="de-DE" sz="1000" dirty="0" smtClean="0"/>
                      <a:t>Exchange</a:t>
                    </a:r>
                    <a:endParaRPr lang="de-DE" sz="1000" dirty="0"/>
                  </a:p>
                </p:txBody>
              </p:sp>
            </p:grpSp>
          </p:grpSp>
          <p:grpSp>
            <p:nvGrpSpPr>
              <p:cNvPr id="28" name="Gruppieren 159"/>
              <p:cNvGrpSpPr/>
              <p:nvPr/>
            </p:nvGrpSpPr>
            <p:grpSpPr>
              <a:xfrm>
                <a:off x="4136661" y="1524763"/>
                <a:ext cx="2117754" cy="4549626"/>
                <a:chOff x="4136661" y="1524763"/>
                <a:chExt cx="2117754" cy="4549626"/>
              </a:xfrm>
            </p:grpSpPr>
            <p:grpSp>
              <p:nvGrpSpPr>
                <p:cNvPr id="29" name="Gruppieren 127"/>
                <p:cNvGrpSpPr/>
                <p:nvPr/>
              </p:nvGrpSpPr>
              <p:grpSpPr>
                <a:xfrm>
                  <a:off x="4770667" y="1524763"/>
                  <a:ext cx="714158" cy="958967"/>
                  <a:chOff x="5004709" y="1280251"/>
                  <a:chExt cx="988588" cy="1455002"/>
                </a:xfrm>
              </p:grpSpPr>
              <p:grpSp>
                <p:nvGrpSpPr>
                  <p:cNvPr id="31" name="Gruppieren 114"/>
                  <p:cNvGrpSpPr/>
                  <p:nvPr/>
                </p:nvGrpSpPr>
                <p:grpSpPr>
                  <a:xfrm>
                    <a:off x="5004709" y="1280251"/>
                    <a:ext cx="988588" cy="1185136"/>
                    <a:chOff x="5000730" y="1280254"/>
                    <a:chExt cx="988589" cy="1185139"/>
                  </a:xfrm>
                </p:grpSpPr>
                <p:sp>
                  <p:nvSpPr>
                    <p:cNvPr id="110" name="computr2"/>
                    <p:cNvSpPr>
                      <a:spLocks noEditPoints="1" noChangeArrowheads="1"/>
                    </p:cNvSpPr>
                    <p:nvPr/>
                  </p:nvSpPr>
                  <p:spPr bwMode="auto">
                    <a:xfrm>
                      <a:off x="5046663" y="1560518"/>
                      <a:ext cx="904874" cy="904875"/>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8" name="Textfeld 107"/>
                    <p:cNvSpPr txBox="1"/>
                    <p:nvPr/>
                  </p:nvSpPr>
                  <p:spPr>
                    <a:xfrm>
                      <a:off x="5000730" y="1280254"/>
                      <a:ext cx="988589" cy="373582"/>
                    </a:xfrm>
                    <a:prstGeom prst="rect">
                      <a:avLst/>
                    </a:prstGeom>
                    <a:noFill/>
                  </p:spPr>
                  <p:txBody>
                    <a:bodyPr wrap="square" rtlCol="0">
                      <a:spAutoFit/>
                    </a:bodyPr>
                    <a:lstStyle/>
                    <a:p>
                      <a:pPr algn="ctr"/>
                      <a:r>
                        <a:rPr lang="de-DE" sz="1000" b="1" dirty="0" smtClean="0"/>
                        <a:t>Investor</a:t>
                      </a:r>
                      <a:endParaRPr lang="de-DE" sz="1000" b="1" dirty="0"/>
                    </a:p>
                  </p:txBody>
                </p:sp>
                <p:sp>
                  <p:nvSpPr>
                    <p:cNvPr id="114" name="Rechteck 113"/>
                    <p:cNvSpPr/>
                    <p:nvPr/>
                  </p:nvSpPr>
                  <p:spPr>
                    <a:xfrm>
                      <a:off x="5305565" y="1527469"/>
                      <a:ext cx="412195" cy="511257"/>
                    </a:xfrm>
                    <a:prstGeom prst="rect">
                      <a:avLst/>
                    </a:prstGeom>
                  </p:spPr>
                  <p:txBody>
                    <a:bodyPr wrap="square">
                      <a:spAutoFit/>
                    </a:bodyPr>
                    <a:lstStyle/>
                    <a:p>
                      <a:r>
                        <a:rPr lang="de-DE" dirty="0" smtClean="0"/>
                        <a:t>$</a:t>
                      </a:r>
                      <a:endParaRPr lang="de-DE" dirty="0"/>
                    </a:p>
                  </p:txBody>
                </p:sp>
              </p:grpSp>
              <p:sp>
                <p:nvSpPr>
                  <p:cNvPr id="127" name="Rechteck 126"/>
                  <p:cNvSpPr/>
                  <p:nvPr/>
                </p:nvSpPr>
                <p:spPr>
                  <a:xfrm>
                    <a:off x="5046669" y="2516175"/>
                    <a:ext cx="912825" cy="219078"/>
                  </a:xfrm>
                  <a:prstGeom prst="rect">
                    <a:avLst/>
                  </a:prstGeom>
                  <a:noFill/>
                  <a:ln>
                    <a:solidFill>
                      <a:schemeClr val="accent2"/>
                    </a:solidFill>
                    <a:prstDash val="dash"/>
                  </a:ln>
                </p:spPr>
                <p:txBody>
                  <a:bodyPr wrap="square" rtlCol="0" anchor="ctr" anchorCtr="0">
                    <a:noAutofit/>
                  </a:bodyPr>
                  <a:lstStyle/>
                  <a:p>
                    <a:pPr marL="92075" indent="-92075" algn="ctr">
                      <a:spcAft>
                        <a:spcPts val="400"/>
                      </a:spcAft>
                      <a:buClr>
                        <a:srgbClr val="00B050"/>
                      </a:buClr>
                    </a:pPr>
                    <a:r>
                      <a:rPr lang="de-DE" sz="800" dirty="0" smtClean="0"/>
                      <a:t>OMS</a:t>
                    </a:r>
                  </a:p>
                </p:txBody>
              </p:sp>
            </p:grpSp>
            <p:grpSp>
              <p:nvGrpSpPr>
                <p:cNvPr id="32" name="Gruppieren 218"/>
                <p:cNvGrpSpPr/>
                <p:nvPr/>
              </p:nvGrpSpPr>
              <p:grpSpPr>
                <a:xfrm>
                  <a:off x="4600151" y="3279052"/>
                  <a:ext cx="1066224" cy="805411"/>
                  <a:chOff x="2613434" y="2564166"/>
                  <a:chExt cx="1475947" cy="1222016"/>
                </a:xfrm>
              </p:grpSpPr>
              <p:grpSp>
                <p:nvGrpSpPr>
                  <p:cNvPr id="33" name="Gruppieren 219"/>
                  <p:cNvGrpSpPr/>
                  <p:nvPr/>
                </p:nvGrpSpPr>
                <p:grpSpPr>
                  <a:xfrm>
                    <a:off x="2613434" y="2564166"/>
                    <a:ext cx="1475947" cy="1222016"/>
                    <a:chOff x="2613434" y="2564165"/>
                    <a:chExt cx="1475947" cy="1222015"/>
                  </a:xfrm>
                </p:grpSpPr>
                <p:grpSp>
                  <p:nvGrpSpPr>
                    <p:cNvPr id="34" name="Gruppieren 221"/>
                    <p:cNvGrpSpPr/>
                    <p:nvPr/>
                  </p:nvGrpSpPr>
                  <p:grpSpPr>
                    <a:xfrm>
                      <a:off x="2709837" y="2564165"/>
                      <a:ext cx="1379544" cy="1222015"/>
                      <a:chOff x="2308194" y="2491139"/>
                      <a:chExt cx="1379544" cy="1222015"/>
                    </a:xfrm>
                  </p:grpSpPr>
                  <p:grpSp>
                    <p:nvGrpSpPr>
                      <p:cNvPr id="35" name="Gruppieren 223"/>
                      <p:cNvGrpSpPr/>
                      <p:nvPr/>
                    </p:nvGrpSpPr>
                    <p:grpSpPr>
                      <a:xfrm>
                        <a:off x="2308194" y="2808279"/>
                        <a:ext cx="1379544" cy="904875"/>
                        <a:chOff x="2308194" y="2808279"/>
                        <a:chExt cx="1379544" cy="904875"/>
                      </a:xfrm>
                    </p:grpSpPr>
                    <p:sp>
                      <p:nvSpPr>
                        <p:cNvPr id="226" name="tower"/>
                        <p:cNvSpPr>
                          <a:spLocks noEditPoints="1" noChangeArrowheads="1"/>
                        </p:cNvSpPr>
                        <p:nvPr/>
                      </p:nvSpPr>
                      <p:spPr bwMode="auto">
                        <a:xfrm>
                          <a:off x="2308194" y="2808279"/>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sz="1000" dirty="0"/>
                        </a:p>
                      </p:txBody>
                    </p:sp>
                    <p:sp>
                      <p:nvSpPr>
                        <p:cNvPr id="227" name="computr2"/>
                        <p:cNvSpPr>
                          <a:spLocks noEditPoints="1" noChangeArrowheads="1"/>
                        </p:cNvSpPr>
                        <p:nvPr/>
                      </p:nvSpPr>
                      <p:spPr bwMode="auto">
                        <a:xfrm>
                          <a:off x="2782863" y="2808279"/>
                          <a:ext cx="904875" cy="904875"/>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225" name="Textfeld 224"/>
                      <p:cNvSpPr txBox="1"/>
                      <p:nvPr/>
                    </p:nvSpPr>
                    <p:spPr>
                      <a:xfrm>
                        <a:off x="2464506" y="2491139"/>
                        <a:ext cx="907124" cy="340836"/>
                      </a:xfrm>
                      <a:prstGeom prst="rect">
                        <a:avLst/>
                      </a:prstGeom>
                      <a:noFill/>
                    </p:spPr>
                    <p:txBody>
                      <a:bodyPr wrap="square" rtlCol="0">
                        <a:spAutoFit/>
                      </a:bodyPr>
                      <a:lstStyle/>
                      <a:p>
                        <a:pPr algn="ctr"/>
                        <a:r>
                          <a:rPr lang="de-DE" sz="1000" b="1" dirty="0" smtClean="0"/>
                          <a:t>Broker</a:t>
                        </a:r>
                        <a:endParaRPr lang="de-DE" sz="1000" b="1" dirty="0"/>
                      </a:p>
                    </p:txBody>
                  </p:sp>
                </p:grpSp>
                <p:sp>
                  <p:nvSpPr>
                    <p:cNvPr id="223" name="Textfeld 222"/>
                    <p:cNvSpPr txBox="1"/>
                    <p:nvPr/>
                  </p:nvSpPr>
                  <p:spPr>
                    <a:xfrm>
                      <a:off x="2613434" y="3120147"/>
                      <a:ext cx="606527" cy="298233"/>
                    </a:xfrm>
                    <a:prstGeom prst="rect">
                      <a:avLst/>
                    </a:prstGeom>
                    <a:noFill/>
                  </p:spPr>
                  <p:txBody>
                    <a:bodyPr wrap="square" rtlCol="0">
                      <a:spAutoFit/>
                    </a:bodyPr>
                    <a:lstStyle/>
                    <a:p>
                      <a:r>
                        <a:rPr lang="de-DE" sz="800" dirty="0" err="1" smtClean="0"/>
                        <a:t>Algo</a:t>
                      </a:r>
                      <a:endParaRPr lang="de-DE" sz="800" dirty="0"/>
                    </a:p>
                  </p:txBody>
                </p:sp>
              </p:grpSp>
              <p:sp>
                <p:nvSpPr>
                  <p:cNvPr id="221" name="Textfeld 220"/>
                  <p:cNvSpPr txBox="1"/>
                  <p:nvPr/>
                </p:nvSpPr>
                <p:spPr>
                  <a:xfrm>
                    <a:off x="3334568" y="2904217"/>
                    <a:ext cx="694092" cy="468652"/>
                  </a:xfrm>
                  <a:prstGeom prst="rect">
                    <a:avLst/>
                  </a:prstGeom>
                  <a:noFill/>
                </p:spPr>
                <p:txBody>
                  <a:bodyPr wrap="square" rtlCol="0">
                    <a:spAutoFit/>
                  </a:bodyPr>
                  <a:lstStyle/>
                  <a:p>
                    <a:r>
                      <a:rPr lang="de-DE" sz="800" dirty="0" smtClean="0"/>
                      <a:t>Sales Trader</a:t>
                    </a:r>
                    <a:endParaRPr lang="de-DE" sz="800" dirty="0"/>
                  </a:p>
                </p:txBody>
              </p:sp>
            </p:grpSp>
            <p:cxnSp>
              <p:nvCxnSpPr>
                <p:cNvPr id="253" name="Gerade Verbindung mit Pfeil 252"/>
                <p:cNvCxnSpPr/>
                <p:nvPr/>
              </p:nvCxnSpPr>
              <p:spPr>
                <a:xfrm rot="5400000">
                  <a:off x="4397422" y="2979202"/>
                  <a:ext cx="933478" cy="793"/>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Gerade Verbindung mit Pfeil 255"/>
                <p:cNvCxnSpPr/>
                <p:nvPr/>
              </p:nvCxnSpPr>
              <p:spPr>
                <a:xfrm rot="5400000">
                  <a:off x="4872847" y="2979238"/>
                  <a:ext cx="932756"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0" name="Textfeld 279"/>
                <p:cNvSpPr txBox="1"/>
                <p:nvPr/>
              </p:nvSpPr>
              <p:spPr>
                <a:xfrm>
                  <a:off x="5302712" y="2746049"/>
                  <a:ext cx="730260" cy="365041"/>
                </a:xfrm>
                <a:prstGeom prst="rect">
                  <a:avLst/>
                </a:prstGeom>
                <a:noFill/>
              </p:spPr>
              <p:txBody>
                <a:bodyPr wrap="square" rtlCol="0">
                  <a:spAutoFit/>
                </a:bodyPr>
                <a:lstStyle/>
                <a:p>
                  <a:r>
                    <a:rPr lang="de-DE" sz="1000" dirty="0" smtClean="0"/>
                    <a:t>Phone/ Fax</a:t>
                  </a:r>
                  <a:endParaRPr lang="de-DE" sz="1000" dirty="0"/>
                </a:p>
              </p:txBody>
            </p:sp>
            <p:sp>
              <p:nvSpPr>
                <p:cNvPr id="282" name="Textfeld 281"/>
                <p:cNvSpPr txBox="1"/>
                <p:nvPr/>
              </p:nvSpPr>
              <p:spPr>
                <a:xfrm>
                  <a:off x="4813812" y="2746049"/>
                  <a:ext cx="488900" cy="224640"/>
                </a:xfrm>
                <a:prstGeom prst="rect">
                  <a:avLst/>
                </a:prstGeom>
                <a:noFill/>
              </p:spPr>
              <p:txBody>
                <a:bodyPr wrap="square" rtlCol="0">
                  <a:spAutoFit/>
                </a:bodyPr>
                <a:lstStyle/>
                <a:p>
                  <a:r>
                    <a:rPr lang="de-DE" sz="1000" dirty="0" smtClean="0"/>
                    <a:t>FIX</a:t>
                  </a:r>
                  <a:endParaRPr lang="de-DE" sz="1000" dirty="0"/>
                </a:p>
              </p:txBody>
            </p:sp>
            <p:sp>
              <p:nvSpPr>
                <p:cNvPr id="330" name="Rechteck 329"/>
                <p:cNvSpPr/>
                <p:nvPr/>
              </p:nvSpPr>
              <p:spPr>
                <a:xfrm>
                  <a:off x="4136661" y="1541024"/>
                  <a:ext cx="2117754" cy="4533365"/>
                </a:xfrm>
                <a:prstGeom prst="rect">
                  <a:avLst/>
                </a:prstGeom>
                <a:noFill/>
                <a:ln>
                  <a:solidFill>
                    <a:schemeClr val="accent2"/>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grpSp>
              <p:nvGrpSpPr>
                <p:cNvPr id="36" name="Gruppieren 339"/>
                <p:cNvGrpSpPr/>
                <p:nvPr/>
              </p:nvGrpSpPr>
              <p:grpSpPr>
                <a:xfrm>
                  <a:off x="4535487" y="4311746"/>
                  <a:ext cx="1305033" cy="1006597"/>
                  <a:chOff x="2381228" y="4195774"/>
                  <a:chExt cx="1305033" cy="1249349"/>
                </a:xfrm>
              </p:grpSpPr>
              <p:cxnSp>
                <p:nvCxnSpPr>
                  <p:cNvPr id="343" name="Gerade Verbindung mit Pfeil 342"/>
                  <p:cNvCxnSpPr/>
                  <p:nvPr/>
                </p:nvCxnSpPr>
                <p:spPr>
                  <a:xfrm rot="5400000">
                    <a:off x="2085924" y="4491080"/>
                    <a:ext cx="1247835" cy="65722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Gerade Verbindung mit Pfeil 343"/>
                  <p:cNvCxnSpPr/>
                  <p:nvPr/>
                </p:nvCxnSpPr>
                <p:spPr>
                  <a:xfrm rot="16200000" flipH="1">
                    <a:off x="2737683" y="4496545"/>
                    <a:ext cx="1249349" cy="64780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41" name="Rechteck 340"/>
                <p:cNvSpPr/>
                <p:nvPr/>
              </p:nvSpPr>
              <p:spPr>
                <a:xfrm>
                  <a:off x="4676474" y="4145183"/>
                  <a:ext cx="1002327" cy="144391"/>
                </a:xfrm>
                <a:prstGeom prst="rect">
                  <a:avLst/>
                </a:prstGeom>
                <a:noFill/>
                <a:ln>
                  <a:solidFill>
                    <a:schemeClr val="accent2"/>
                  </a:solidFill>
                  <a:prstDash val="dash"/>
                </a:ln>
              </p:spPr>
              <p:txBody>
                <a:bodyPr wrap="square" rtlCol="0" anchor="ctr" anchorCtr="0">
                  <a:noAutofit/>
                </a:bodyPr>
                <a:lstStyle/>
                <a:p>
                  <a:pPr marL="92075" indent="-92075" algn="ctr">
                    <a:spcAft>
                      <a:spcPts val="400"/>
                    </a:spcAft>
                    <a:buClr>
                      <a:srgbClr val="00B050"/>
                    </a:buClr>
                  </a:pPr>
                  <a:r>
                    <a:rPr lang="de-DE" sz="800" dirty="0" smtClean="0"/>
                    <a:t>SORT*</a:t>
                  </a:r>
                </a:p>
              </p:txBody>
            </p:sp>
            <p:sp>
              <p:nvSpPr>
                <p:cNvPr id="351" name="Textfeld 350"/>
                <p:cNvSpPr txBox="1"/>
                <p:nvPr/>
              </p:nvSpPr>
              <p:spPr>
                <a:xfrm>
                  <a:off x="5448312" y="4611561"/>
                  <a:ext cx="547695" cy="224640"/>
                </a:xfrm>
                <a:prstGeom prst="rect">
                  <a:avLst/>
                </a:prstGeom>
                <a:noFill/>
              </p:spPr>
              <p:txBody>
                <a:bodyPr wrap="square" rtlCol="0">
                  <a:spAutoFit/>
                </a:bodyPr>
                <a:lstStyle/>
                <a:p>
                  <a:r>
                    <a:rPr lang="de-DE" sz="1000" dirty="0" smtClean="0"/>
                    <a:t>Order</a:t>
                  </a:r>
                  <a:endParaRPr lang="de-DE" sz="1000" dirty="0"/>
                </a:p>
              </p:txBody>
            </p:sp>
          </p:grpSp>
        </p:grpSp>
        <p:sp>
          <p:nvSpPr>
            <p:cNvPr id="359" name="Textfeld 358"/>
            <p:cNvSpPr txBox="1"/>
            <p:nvPr/>
          </p:nvSpPr>
          <p:spPr>
            <a:xfrm>
              <a:off x="336492" y="1268413"/>
              <a:ext cx="561926" cy="370946"/>
            </a:xfrm>
            <a:prstGeom prst="rect">
              <a:avLst/>
            </a:prstGeom>
            <a:noFill/>
          </p:spPr>
          <p:txBody>
            <a:bodyPr wrap="square" rtlCol="0">
              <a:noAutofit/>
            </a:bodyPr>
            <a:lstStyle/>
            <a:p>
              <a:r>
                <a:rPr lang="de-DE" sz="1400" dirty="0" smtClean="0"/>
                <a:t>70s</a:t>
              </a:r>
              <a:endParaRPr lang="de-DE" sz="1400" b="1" dirty="0"/>
            </a:p>
          </p:txBody>
        </p:sp>
        <p:sp>
          <p:nvSpPr>
            <p:cNvPr id="369" name="Textfeld 368"/>
            <p:cNvSpPr txBox="1"/>
            <p:nvPr/>
          </p:nvSpPr>
          <p:spPr>
            <a:xfrm>
              <a:off x="8150274" y="1284837"/>
              <a:ext cx="561926" cy="370946"/>
            </a:xfrm>
            <a:prstGeom prst="rect">
              <a:avLst/>
            </a:prstGeom>
            <a:noFill/>
          </p:spPr>
          <p:txBody>
            <a:bodyPr wrap="square" rtlCol="0">
              <a:noAutofit/>
            </a:bodyPr>
            <a:lstStyle/>
            <a:p>
              <a:endParaRPr lang="de-DE" sz="1200" b="1" dirty="0"/>
            </a:p>
          </p:txBody>
        </p:sp>
        <p:grpSp>
          <p:nvGrpSpPr>
            <p:cNvPr id="37" name="Gruppieren 155"/>
            <p:cNvGrpSpPr/>
            <p:nvPr/>
          </p:nvGrpSpPr>
          <p:grpSpPr>
            <a:xfrm>
              <a:off x="6470676" y="1504002"/>
              <a:ext cx="2217866" cy="4585549"/>
              <a:chOff x="6470676" y="1724173"/>
              <a:chExt cx="2217866" cy="4565591"/>
            </a:xfrm>
          </p:grpSpPr>
          <p:grpSp>
            <p:nvGrpSpPr>
              <p:cNvPr id="38" name="Gruppieren 352"/>
              <p:cNvGrpSpPr/>
              <p:nvPr/>
            </p:nvGrpSpPr>
            <p:grpSpPr>
              <a:xfrm>
                <a:off x="6470676" y="1724173"/>
                <a:ext cx="2217866" cy="4565591"/>
                <a:chOff x="6470676" y="1287102"/>
                <a:chExt cx="2217866" cy="5004204"/>
              </a:xfrm>
            </p:grpSpPr>
            <p:grpSp>
              <p:nvGrpSpPr>
                <p:cNvPr id="39" name="Gruppieren 131"/>
                <p:cNvGrpSpPr/>
                <p:nvPr/>
              </p:nvGrpSpPr>
              <p:grpSpPr>
                <a:xfrm>
                  <a:off x="7137146" y="1287102"/>
                  <a:ext cx="1068904" cy="1051095"/>
                  <a:chOff x="6816671" y="1280250"/>
                  <a:chExt cx="1479652" cy="1455001"/>
                </a:xfrm>
              </p:grpSpPr>
              <p:grpSp>
                <p:nvGrpSpPr>
                  <p:cNvPr id="40" name="Gruppieren 124"/>
                  <p:cNvGrpSpPr/>
                  <p:nvPr/>
                </p:nvGrpSpPr>
                <p:grpSpPr>
                  <a:xfrm>
                    <a:off x="6908829" y="1280250"/>
                    <a:ext cx="1387494" cy="1455001"/>
                    <a:chOff x="6908832" y="1280251"/>
                    <a:chExt cx="1387494" cy="1455002"/>
                  </a:xfrm>
                </p:grpSpPr>
                <p:grpSp>
                  <p:nvGrpSpPr>
                    <p:cNvPr id="41" name="Gruppieren 121"/>
                    <p:cNvGrpSpPr/>
                    <p:nvPr/>
                  </p:nvGrpSpPr>
                  <p:grpSpPr>
                    <a:xfrm>
                      <a:off x="6908832" y="1280251"/>
                      <a:ext cx="1379544" cy="1185140"/>
                      <a:chOff x="6908832" y="1280251"/>
                      <a:chExt cx="1379544" cy="1185140"/>
                    </a:xfrm>
                  </p:grpSpPr>
                  <p:grpSp>
                    <p:nvGrpSpPr>
                      <p:cNvPr id="42" name="Gruppieren 116"/>
                      <p:cNvGrpSpPr/>
                      <p:nvPr/>
                    </p:nvGrpSpPr>
                    <p:grpSpPr>
                      <a:xfrm>
                        <a:off x="6908832" y="1560516"/>
                        <a:ext cx="1379544" cy="904875"/>
                        <a:chOff x="2308194" y="2808279"/>
                        <a:chExt cx="1379544" cy="904875"/>
                      </a:xfrm>
                    </p:grpSpPr>
                    <p:sp>
                      <p:nvSpPr>
                        <p:cNvPr id="119" name="tower"/>
                        <p:cNvSpPr>
                          <a:spLocks noEditPoints="1" noChangeArrowheads="1"/>
                        </p:cNvSpPr>
                        <p:nvPr/>
                      </p:nvSpPr>
                      <p:spPr bwMode="auto">
                        <a:xfrm>
                          <a:off x="2308194" y="2808279"/>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20" name="computr2"/>
                        <p:cNvSpPr>
                          <a:spLocks noEditPoints="1" noChangeArrowheads="1"/>
                        </p:cNvSpPr>
                        <p:nvPr/>
                      </p:nvSpPr>
                      <p:spPr bwMode="auto">
                        <a:xfrm>
                          <a:off x="2782863" y="2808279"/>
                          <a:ext cx="904875" cy="904875"/>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118" name="Textfeld 117"/>
                      <p:cNvSpPr txBox="1"/>
                      <p:nvPr/>
                    </p:nvSpPr>
                    <p:spPr>
                      <a:xfrm>
                        <a:off x="7039986" y="1280251"/>
                        <a:ext cx="999601" cy="340837"/>
                      </a:xfrm>
                      <a:prstGeom prst="rect">
                        <a:avLst/>
                      </a:prstGeom>
                      <a:noFill/>
                    </p:spPr>
                    <p:txBody>
                      <a:bodyPr wrap="square" rtlCol="0">
                        <a:spAutoFit/>
                      </a:bodyPr>
                      <a:lstStyle/>
                      <a:p>
                        <a:pPr algn="ctr"/>
                        <a:r>
                          <a:rPr lang="de-DE" sz="1000" b="1" dirty="0" smtClean="0"/>
                          <a:t>Investor</a:t>
                        </a:r>
                        <a:endParaRPr lang="de-DE" sz="1000" b="1" dirty="0"/>
                      </a:p>
                    </p:txBody>
                  </p:sp>
                  <p:sp>
                    <p:nvSpPr>
                      <p:cNvPr id="121" name="Rechteck 120"/>
                      <p:cNvSpPr/>
                      <p:nvPr/>
                    </p:nvSpPr>
                    <p:spPr>
                      <a:xfrm>
                        <a:off x="7625062" y="1525818"/>
                        <a:ext cx="465070" cy="511257"/>
                      </a:xfrm>
                      <a:prstGeom prst="rect">
                        <a:avLst/>
                      </a:prstGeom>
                    </p:spPr>
                    <p:txBody>
                      <a:bodyPr wrap="square">
                        <a:spAutoFit/>
                      </a:bodyPr>
                      <a:lstStyle/>
                      <a:p>
                        <a:r>
                          <a:rPr lang="de-DE" dirty="0" smtClean="0"/>
                          <a:t>$</a:t>
                        </a:r>
                        <a:endParaRPr lang="de-DE" dirty="0"/>
                      </a:p>
                    </p:txBody>
                  </p:sp>
                </p:grpSp>
                <p:sp>
                  <p:nvSpPr>
                    <p:cNvPr id="124" name="Rechteck 123"/>
                    <p:cNvSpPr/>
                    <p:nvPr/>
                  </p:nvSpPr>
                  <p:spPr>
                    <a:xfrm>
                      <a:off x="6908832" y="2516175"/>
                      <a:ext cx="1387494" cy="219078"/>
                    </a:xfrm>
                    <a:prstGeom prst="rect">
                      <a:avLst/>
                    </a:prstGeom>
                    <a:noFill/>
                    <a:ln>
                      <a:solidFill>
                        <a:schemeClr val="accent2"/>
                      </a:solidFill>
                      <a:prstDash val="dash"/>
                    </a:ln>
                  </p:spPr>
                  <p:txBody>
                    <a:bodyPr wrap="square" rtlCol="0" anchor="ctr" anchorCtr="0">
                      <a:noAutofit/>
                    </a:bodyPr>
                    <a:lstStyle/>
                    <a:p>
                      <a:pPr marL="92075" indent="-92075" algn="ctr">
                        <a:spcAft>
                          <a:spcPts val="400"/>
                        </a:spcAft>
                        <a:buClr>
                          <a:srgbClr val="00B050"/>
                        </a:buClr>
                      </a:pPr>
                      <a:r>
                        <a:rPr lang="de-DE" sz="800" dirty="0" smtClean="0"/>
                        <a:t>OMS/ EMS/ AMS</a:t>
                      </a:r>
                    </a:p>
                  </p:txBody>
                </p:sp>
              </p:grpSp>
              <p:sp>
                <p:nvSpPr>
                  <p:cNvPr id="129" name="Textfeld 128"/>
                  <p:cNvSpPr txBox="1"/>
                  <p:nvPr/>
                </p:nvSpPr>
                <p:spPr>
                  <a:xfrm>
                    <a:off x="6816671" y="1795284"/>
                    <a:ext cx="597254" cy="298232"/>
                  </a:xfrm>
                  <a:prstGeom prst="rect">
                    <a:avLst/>
                  </a:prstGeom>
                  <a:noFill/>
                </p:spPr>
                <p:txBody>
                  <a:bodyPr wrap="square" rtlCol="0">
                    <a:spAutoFit/>
                  </a:bodyPr>
                  <a:lstStyle/>
                  <a:p>
                    <a:r>
                      <a:rPr lang="de-DE" sz="800" dirty="0" err="1" smtClean="0"/>
                      <a:t>Algo</a:t>
                    </a:r>
                    <a:endParaRPr lang="de-DE" sz="800" dirty="0"/>
                  </a:p>
                </p:txBody>
              </p:sp>
            </p:grpSp>
            <p:grpSp>
              <p:nvGrpSpPr>
                <p:cNvPr id="43" name="Gruppieren 176"/>
                <p:cNvGrpSpPr/>
                <p:nvPr/>
              </p:nvGrpSpPr>
              <p:grpSpPr>
                <a:xfrm>
                  <a:off x="6470676" y="5546756"/>
                  <a:ext cx="2140408" cy="744550"/>
                  <a:chOff x="4923044" y="4013208"/>
                  <a:chExt cx="2935126" cy="1020996"/>
                </a:xfrm>
              </p:grpSpPr>
              <p:grpSp>
                <p:nvGrpSpPr>
                  <p:cNvPr id="44" name="Gruppieren 177"/>
                  <p:cNvGrpSpPr/>
                  <p:nvPr/>
                </p:nvGrpSpPr>
                <p:grpSpPr>
                  <a:xfrm>
                    <a:off x="4923044" y="4049721"/>
                    <a:ext cx="1201680" cy="979629"/>
                    <a:chOff x="2257595" y="4962545"/>
                    <a:chExt cx="1201680" cy="979629"/>
                  </a:xfrm>
                </p:grpSpPr>
                <p:grpSp>
                  <p:nvGrpSpPr>
                    <p:cNvPr id="45" name="Gruppieren 186"/>
                    <p:cNvGrpSpPr/>
                    <p:nvPr/>
                  </p:nvGrpSpPr>
                  <p:grpSpPr>
                    <a:xfrm>
                      <a:off x="2572912" y="4962545"/>
                      <a:ext cx="620720" cy="620721"/>
                      <a:chOff x="2162142" y="4779981"/>
                      <a:chExt cx="963620" cy="904875"/>
                    </a:xfrm>
                  </p:grpSpPr>
                  <p:sp>
                    <p:nvSpPr>
                      <p:cNvPr id="189" name="tower"/>
                      <p:cNvSpPr>
                        <a:spLocks noEditPoints="1" noChangeArrowheads="1"/>
                      </p:cNvSpPr>
                      <p:nvPr/>
                    </p:nvSpPr>
                    <p:spPr bwMode="auto">
                      <a:xfrm>
                        <a:off x="2162142" y="4779981"/>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0" name="tower"/>
                      <p:cNvSpPr>
                        <a:spLocks noEditPoints="1" noChangeArrowheads="1"/>
                      </p:cNvSpPr>
                      <p:nvPr/>
                    </p:nvSpPr>
                    <p:spPr bwMode="auto">
                      <a:xfrm>
                        <a:off x="2673324" y="4779981"/>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188" name="Textfeld 187"/>
                    <p:cNvSpPr txBox="1"/>
                    <p:nvPr/>
                  </p:nvSpPr>
                  <p:spPr>
                    <a:xfrm>
                      <a:off x="2257595" y="5572096"/>
                      <a:ext cx="1201680" cy="370078"/>
                    </a:xfrm>
                    <a:prstGeom prst="rect">
                      <a:avLst/>
                    </a:prstGeom>
                    <a:noFill/>
                  </p:spPr>
                  <p:txBody>
                    <a:bodyPr wrap="square" rtlCol="0">
                      <a:spAutoFit/>
                    </a:bodyPr>
                    <a:lstStyle/>
                    <a:p>
                      <a:pPr algn="ctr"/>
                      <a:r>
                        <a:rPr lang="de-DE" sz="1000" dirty="0" smtClean="0"/>
                        <a:t>ECN/ MTF</a:t>
                      </a:r>
                      <a:endParaRPr lang="de-DE" sz="1000" dirty="0"/>
                    </a:p>
                  </p:txBody>
                </p:sp>
              </p:grpSp>
              <p:grpSp>
                <p:nvGrpSpPr>
                  <p:cNvPr id="46" name="Gruppieren 178"/>
                  <p:cNvGrpSpPr/>
                  <p:nvPr/>
                </p:nvGrpSpPr>
                <p:grpSpPr>
                  <a:xfrm>
                    <a:off x="5979459" y="4013208"/>
                    <a:ext cx="1096596" cy="1020996"/>
                    <a:chOff x="1030740" y="5145111"/>
                    <a:chExt cx="1096596" cy="1020996"/>
                  </a:xfrm>
                </p:grpSpPr>
                <p:sp>
                  <p:nvSpPr>
                    <p:cNvPr id="181" name="Rechteck 180"/>
                    <p:cNvSpPr/>
                    <p:nvPr/>
                  </p:nvSpPr>
                  <p:spPr>
                    <a:xfrm>
                      <a:off x="1249317"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82" name="Rechteck 181"/>
                    <p:cNvSpPr/>
                    <p:nvPr/>
                  </p:nvSpPr>
                  <p:spPr>
                    <a:xfrm>
                      <a:off x="1486652"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83" name="Rechteck 182"/>
                    <p:cNvSpPr/>
                    <p:nvPr/>
                  </p:nvSpPr>
                  <p:spPr>
                    <a:xfrm>
                      <a:off x="1723986"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84" name="Gleichschenkliges Dreieck 183"/>
                    <p:cNvSpPr/>
                    <p:nvPr/>
                  </p:nvSpPr>
                  <p:spPr>
                    <a:xfrm>
                      <a:off x="1139778" y="5145111"/>
                      <a:ext cx="810000" cy="182565"/>
                    </a:xfrm>
                    <a:prstGeom prst="triangle">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spcAft>
                          <a:spcPts val="400"/>
                        </a:spcAft>
                        <a:buClr>
                          <a:srgbClr val="00B050"/>
                        </a:buClr>
                      </a:pPr>
                      <a:endParaRPr lang="de-DE" sz="400" dirty="0" smtClean="0"/>
                    </a:p>
                  </p:txBody>
                </p:sp>
                <p:sp>
                  <p:nvSpPr>
                    <p:cNvPr id="185" name="Rechteck 184"/>
                    <p:cNvSpPr/>
                    <p:nvPr/>
                  </p:nvSpPr>
                  <p:spPr>
                    <a:xfrm>
                      <a:off x="1139778" y="5729319"/>
                      <a:ext cx="810000" cy="109539"/>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86" name="Textfeld 185"/>
                    <p:cNvSpPr txBox="1"/>
                    <p:nvPr/>
                  </p:nvSpPr>
                  <p:spPr>
                    <a:xfrm>
                      <a:off x="1030740" y="5796029"/>
                      <a:ext cx="1096596" cy="370078"/>
                    </a:xfrm>
                    <a:prstGeom prst="rect">
                      <a:avLst/>
                    </a:prstGeom>
                    <a:noFill/>
                  </p:spPr>
                  <p:txBody>
                    <a:bodyPr wrap="square" rtlCol="0">
                      <a:spAutoFit/>
                    </a:bodyPr>
                    <a:lstStyle/>
                    <a:p>
                      <a:pPr algn="ctr"/>
                      <a:r>
                        <a:rPr lang="de-DE" sz="1000" dirty="0" smtClean="0"/>
                        <a:t>Exchange</a:t>
                      </a:r>
                      <a:endParaRPr lang="de-DE" sz="1000" dirty="0"/>
                    </a:p>
                  </p:txBody>
                </p:sp>
              </p:grpSp>
              <p:sp>
                <p:nvSpPr>
                  <p:cNvPr id="180" name="Rechteck 179"/>
                  <p:cNvSpPr/>
                  <p:nvPr/>
                </p:nvSpPr>
                <p:spPr>
                  <a:xfrm>
                    <a:off x="7054885" y="4013211"/>
                    <a:ext cx="803285" cy="706892"/>
                  </a:xfrm>
                  <a:prstGeom prst="rect">
                    <a:avLst/>
                  </a:prstGeom>
                  <a:solidFill>
                    <a:schemeClr val="tx1"/>
                  </a:solidFill>
                  <a:ln>
                    <a:solidFill>
                      <a:schemeClr val="accent3">
                        <a:lumMod val="20000"/>
                        <a:lumOff val="80000"/>
                      </a:schemeClr>
                    </a:solidFill>
                  </a:ln>
                </p:spPr>
                <p:txBody>
                  <a:bodyPr wrap="square" rtlCol="0" anchor="ctr" anchorCtr="0">
                    <a:noAutofit/>
                  </a:bodyPr>
                  <a:lstStyle/>
                  <a:p>
                    <a:pPr algn="ctr">
                      <a:spcAft>
                        <a:spcPts val="400"/>
                      </a:spcAft>
                      <a:buClr>
                        <a:srgbClr val="00B050"/>
                      </a:buClr>
                    </a:pPr>
                    <a:r>
                      <a:rPr lang="de-DE" sz="1000" dirty="0" smtClean="0">
                        <a:solidFill>
                          <a:schemeClr val="bg1"/>
                        </a:solidFill>
                      </a:rPr>
                      <a:t>Dark Pool</a:t>
                    </a:r>
                  </a:p>
                </p:txBody>
              </p:sp>
            </p:grpSp>
            <p:grpSp>
              <p:nvGrpSpPr>
                <p:cNvPr id="48" name="Gruppieren 325"/>
                <p:cNvGrpSpPr/>
                <p:nvPr/>
              </p:nvGrpSpPr>
              <p:grpSpPr>
                <a:xfrm>
                  <a:off x="6935918" y="2338198"/>
                  <a:ext cx="1305033" cy="3106933"/>
                  <a:chOff x="6935918" y="2338196"/>
                  <a:chExt cx="1305033" cy="3106929"/>
                </a:xfrm>
              </p:grpSpPr>
              <p:cxnSp>
                <p:nvCxnSpPr>
                  <p:cNvPr id="255" name="Gerade Verbindung mit Pfeil 254"/>
                  <p:cNvCxnSpPr>
                    <a:endCxn id="264" idx="1"/>
                  </p:cNvCxnSpPr>
                  <p:nvPr/>
                </p:nvCxnSpPr>
                <p:spPr>
                  <a:xfrm rot="5400000">
                    <a:off x="7277150" y="2645369"/>
                    <a:ext cx="616136" cy="1789"/>
                  </a:xfrm>
                  <a:prstGeom prst="straightConnector1">
                    <a:avLst/>
                  </a:prstGeom>
                  <a:ln>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262" name="Gerade Verbindung 261"/>
                  <p:cNvCxnSpPr/>
                  <p:nvPr/>
                </p:nvCxnSpPr>
                <p:spPr>
                  <a:xfrm rot="16200000" flipH="1">
                    <a:off x="7392521" y="4688699"/>
                    <a:ext cx="401645"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4" name="Zylinder 263"/>
                  <p:cNvSpPr/>
                  <p:nvPr/>
                </p:nvSpPr>
                <p:spPr>
                  <a:xfrm>
                    <a:off x="7529553" y="2954331"/>
                    <a:ext cx="109539" cy="1533546"/>
                  </a:xfrm>
                  <a:prstGeom prst="can">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277" name="Textfeld 276"/>
                  <p:cNvSpPr txBox="1"/>
                  <p:nvPr/>
                </p:nvSpPr>
                <p:spPr>
                  <a:xfrm rot="5400000">
                    <a:off x="7415533" y="4267071"/>
                    <a:ext cx="560290" cy="215444"/>
                  </a:xfrm>
                  <a:prstGeom prst="rect">
                    <a:avLst/>
                  </a:prstGeom>
                  <a:noFill/>
                </p:spPr>
                <p:txBody>
                  <a:bodyPr wrap="square" rtlCol="0">
                    <a:spAutoFit/>
                  </a:bodyPr>
                  <a:lstStyle/>
                  <a:p>
                    <a:r>
                      <a:rPr lang="de-DE" sz="800" dirty="0" smtClean="0"/>
                      <a:t>DMA</a:t>
                    </a:r>
                    <a:endParaRPr lang="de-DE" sz="800" dirty="0"/>
                  </a:p>
                </p:txBody>
              </p:sp>
              <p:sp>
                <p:nvSpPr>
                  <p:cNvPr id="281" name="Textfeld 280"/>
                  <p:cNvSpPr txBox="1"/>
                  <p:nvPr/>
                </p:nvSpPr>
                <p:spPr>
                  <a:xfrm>
                    <a:off x="7529553" y="2625714"/>
                    <a:ext cx="488900" cy="246221"/>
                  </a:xfrm>
                  <a:prstGeom prst="rect">
                    <a:avLst/>
                  </a:prstGeom>
                  <a:noFill/>
                </p:spPr>
                <p:txBody>
                  <a:bodyPr wrap="square" rtlCol="0">
                    <a:spAutoFit/>
                  </a:bodyPr>
                  <a:lstStyle/>
                  <a:p>
                    <a:r>
                      <a:rPr lang="de-DE" sz="1000" dirty="0" smtClean="0"/>
                      <a:t>FIX</a:t>
                    </a:r>
                    <a:endParaRPr lang="de-DE" sz="1000" dirty="0"/>
                  </a:p>
                </p:txBody>
              </p:sp>
              <p:grpSp>
                <p:nvGrpSpPr>
                  <p:cNvPr id="49" name="Gruppieren 320"/>
                  <p:cNvGrpSpPr/>
                  <p:nvPr/>
                </p:nvGrpSpPr>
                <p:grpSpPr>
                  <a:xfrm>
                    <a:off x="6935918" y="4853007"/>
                    <a:ext cx="1305033" cy="592118"/>
                    <a:chOff x="2381227" y="4195773"/>
                    <a:chExt cx="1305033" cy="1249352"/>
                  </a:xfrm>
                </p:grpSpPr>
                <p:cxnSp>
                  <p:nvCxnSpPr>
                    <p:cNvPr id="322" name="Gerade Verbindung mit Pfeil 321"/>
                    <p:cNvCxnSpPr/>
                    <p:nvPr/>
                  </p:nvCxnSpPr>
                  <p:spPr>
                    <a:xfrm rot="5400000">
                      <a:off x="2419722" y="4823610"/>
                      <a:ext cx="1241442" cy="158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Gerade Verbindung mit Pfeil 322"/>
                    <p:cNvCxnSpPr/>
                    <p:nvPr/>
                  </p:nvCxnSpPr>
                  <p:spPr>
                    <a:xfrm rot="5400000">
                      <a:off x="2085923" y="4491078"/>
                      <a:ext cx="1247835" cy="65722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Gerade Verbindung mit Pfeil 323"/>
                    <p:cNvCxnSpPr/>
                    <p:nvPr/>
                  </p:nvCxnSpPr>
                  <p:spPr>
                    <a:xfrm rot="16200000" flipH="1">
                      <a:off x="2737682" y="4496544"/>
                      <a:ext cx="1249350" cy="64780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0" name="Gruppieren 209"/>
                <p:cNvGrpSpPr/>
                <p:nvPr/>
              </p:nvGrpSpPr>
              <p:grpSpPr>
                <a:xfrm>
                  <a:off x="7145397" y="3209926"/>
                  <a:ext cx="1066224" cy="882786"/>
                  <a:chOff x="2613434" y="2564165"/>
                  <a:chExt cx="1475947" cy="1222015"/>
                </a:xfrm>
              </p:grpSpPr>
              <p:grpSp>
                <p:nvGrpSpPr>
                  <p:cNvPr id="51" name="Gruppieren 210"/>
                  <p:cNvGrpSpPr/>
                  <p:nvPr/>
                </p:nvGrpSpPr>
                <p:grpSpPr>
                  <a:xfrm>
                    <a:off x="2613434" y="2564165"/>
                    <a:ext cx="1475947" cy="1222015"/>
                    <a:chOff x="2613434" y="2564165"/>
                    <a:chExt cx="1475947" cy="1222015"/>
                  </a:xfrm>
                </p:grpSpPr>
                <p:grpSp>
                  <p:nvGrpSpPr>
                    <p:cNvPr id="52" name="Gruppieren 212"/>
                    <p:cNvGrpSpPr/>
                    <p:nvPr/>
                  </p:nvGrpSpPr>
                  <p:grpSpPr>
                    <a:xfrm>
                      <a:off x="2709837" y="2564165"/>
                      <a:ext cx="1379544" cy="1222015"/>
                      <a:chOff x="2308194" y="2491139"/>
                      <a:chExt cx="1379544" cy="1222015"/>
                    </a:xfrm>
                  </p:grpSpPr>
                  <p:grpSp>
                    <p:nvGrpSpPr>
                      <p:cNvPr id="53" name="Gruppieren 214"/>
                      <p:cNvGrpSpPr/>
                      <p:nvPr/>
                    </p:nvGrpSpPr>
                    <p:grpSpPr>
                      <a:xfrm>
                        <a:off x="2308194" y="2808279"/>
                        <a:ext cx="1379544" cy="904875"/>
                        <a:chOff x="2308194" y="2808279"/>
                        <a:chExt cx="1379544" cy="904875"/>
                      </a:xfrm>
                    </p:grpSpPr>
                    <p:sp>
                      <p:nvSpPr>
                        <p:cNvPr id="217" name="tower"/>
                        <p:cNvSpPr>
                          <a:spLocks noEditPoints="1" noChangeArrowheads="1"/>
                        </p:cNvSpPr>
                        <p:nvPr/>
                      </p:nvSpPr>
                      <p:spPr bwMode="auto">
                        <a:xfrm>
                          <a:off x="2308194" y="2808279"/>
                          <a:ext cx="452438" cy="904875"/>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sz="1000" dirty="0"/>
                        </a:p>
                      </p:txBody>
                    </p:sp>
                    <p:sp>
                      <p:nvSpPr>
                        <p:cNvPr id="218" name="computr2"/>
                        <p:cNvSpPr>
                          <a:spLocks noEditPoints="1" noChangeArrowheads="1"/>
                        </p:cNvSpPr>
                        <p:nvPr/>
                      </p:nvSpPr>
                      <p:spPr bwMode="auto">
                        <a:xfrm>
                          <a:off x="2782863" y="2808279"/>
                          <a:ext cx="904875" cy="904875"/>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216" name="Textfeld 215"/>
                      <p:cNvSpPr txBox="1"/>
                      <p:nvPr/>
                    </p:nvSpPr>
                    <p:spPr>
                      <a:xfrm>
                        <a:off x="2464506" y="2491139"/>
                        <a:ext cx="907124" cy="340836"/>
                      </a:xfrm>
                      <a:prstGeom prst="rect">
                        <a:avLst/>
                      </a:prstGeom>
                      <a:noFill/>
                    </p:spPr>
                    <p:txBody>
                      <a:bodyPr wrap="square" rtlCol="0">
                        <a:spAutoFit/>
                      </a:bodyPr>
                      <a:lstStyle/>
                      <a:p>
                        <a:pPr algn="ctr"/>
                        <a:r>
                          <a:rPr lang="de-DE" sz="1000" b="1" dirty="0" smtClean="0"/>
                          <a:t>Broker</a:t>
                        </a:r>
                        <a:endParaRPr lang="de-DE" sz="1000" b="1" dirty="0"/>
                      </a:p>
                    </p:txBody>
                  </p:sp>
                </p:grpSp>
                <p:sp>
                  <p:nvSpPr>
                    <p:cNvPr id="214" name="Textfeld 213"/>
                    <p:cNvSpPr txBox="1"/>
                    <p:nvPr/>
                  </p:nvSpPr>
                  <p:spPr>
                    <a:xfrm>
                      <a:off x="2613434" y="3120147"/>
                      <a:ext cx="606527" cy="298233"/>
                    </a:xfrm>
                    <a:prstGeom prst="rect">
                      <a:avLst/>
                    </a:prstGeom>
                    <a:noFill/>
                  </p:spPr>
                  <p:txBody>
                    <a:bodyPr wrap="square" rtlCol="0">
                      <a:spAutoFit/>
                    </a:bodyPr>
                    <a:lstStyle/>
                    <a:p>
                      <a:r>
                        <a:rPr lang="de-DE" sz="800" dirty="0" err="1" smtClean="0"/>
                        <a:t>Algo</a:t>
                      </a:r>
                      <a:endParaRPr lang="de-DE" sz="800" dirty="0"/>
                    </a:p>
                  </p:txBody>
                </p:sp>
              </p:grpSp>
              <p:sp>
                <p:nvSpPr>
                  <p:cNvPr id="212" name="Textfeld 211"/>
                  <p:cNvSpPr txBox="1"/>
                  <p:nvPr/>
                </p:nvSpPr>
                <p:spPr>
                  <a:xfrm>
                    <a:off x="3334568" y="2904217"/>
                    <a:ext cx="694092" cy="468652"/>
                  </a:xfrm>
                  <a:prstGeom prst="rect">
                    <a:avLst/>
                  </a:prstGeom>
                  <a:noFill/>
                </p:spPr>
                <p:txBody>
                  <a:bodyPr wrap="square" rtlCol="0">
                    <a:spAutoFit/>
                  </a:bodyPr>
                  <a:lstStyle/>
                  <a:p>
                    <a:r>
                      <a:rPr lang="de-DE" sz="800" dirty="0" smtClean="0"/>
                      <a:t>Sales Trader</a:t>
                    </a:r>
                    <a:endParaRPr lang="de-DE" sz="800" dirty="0"/>
                  </a:p>
                </p:txBody>
              </p:sp>
            </p:grpSp>
            <p:sp>
              <p:nvSpPr>
                <p:cNvPr id="331" name="Rechteck 330"/>
                <p:cNvSpPr/>
                <p:nvPr/>
              </p:nvSpPr>
              <p:spPr>
                <a:xfrm>
                  <a:off x="6570788" y="1304926"/>
                  <a:ext cx="2117754" cy="4968882"/>
                </a:xfrm>
                <a:prstGeom prst="rect">
                  <a:avLst/>
                </a:prstGeom>
                <a:noFill/>
                <a:ln>
                  <a:solidFill>
                    <a:schemeClr val="accent2"/>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352" name="Textfeld 351"/>
                <p:cNvSpPr txBox="1"/>
                <p:nvPr/>
              </p:nvSpPr>
              <p:spPr>
                <a:xfrm>
                  <a:off x="7566066" y="4670441"/>
                  <a:ext cx="547695" cy="246221"/>
                </a:xfrm>
                <a:prstGeom prst="rect">
                  <a:avLst/>
                </a:prstGeom>
                <a:noFill/>
              </p:spPr>
              <p:txBody>
                <a:bodyPr wrap="square" rtlCol="0">
                  <a:spAutoFit/>
                </a:bodyPr>
                <a:lstStyle/>
                <a:p>
                  <a:r>
                    <a:rPr lang="de-DE" sz="1000" dirty="0" smtClean="0"/>
                    <a:t>Order</a:t>
                  </a:r>
                  <a:endParaRPr lang="de-DE" sz="1000" dirty="0"/>
                </a:p>
              </p:txBody>
            </p:sp>
          </p:grpSp>
          <p:cxnSp>
            <p:nvCxnSpPr>
              <p:cNvPr id="154" name="Gerade Verbindung mit Pfeil 153"/>
              <p:cNvCxnSpPr/>
              <p:nvPr/>
            </p:nvCxnSpPr>
            <p:spPr>
              <a:xfrm rot="5400000">
                <a:off x="7428305" y="3181699"/>
                <a:ext cx="932756" cy="1"/>
              </a:xfrm>
              <a:prstGeom prst="straightConnector1">
                <a:avLst/>
              </a:prstGeom>
              <a:ln>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5" name="Textfeld 154"/>
              <p:cNvSpPr txBox="1"/>
              <p:nvPr/>
            </p:nvSpPr>
            <p:spPr>
              <a:xfrm>
                <a:off x="7858170" y="2948510"/>
                <a:ext cx="730260" cy="365041"/>
              </a:xfrm>
              <a:prstGeom prst="rect">
                <a:avLst/>
              </a:prstGeom>
              <a:noFill/>
            </p:spPr>
            <p:txBody>
              <a:bodyPr wrap="square" rtlCol="0">
                <a:spAutoFit/>
              </a:bodyPr>
              <a:lstStyle/>
              <a:p>
                <a:r>
                  <a:rPr lang="de-DE" sz="1000" dirty="0" smtClean="0"/>
                  <a:t>Phone/ Fax</a:t>
                </a:r>
                <a:endParaRPr lang="de-DE" sz="1000" dirty="0"/>
              </a:p>
            </p:txBody>
          </p:sp>
        </p:grpSp>
        <p:sp>
          <p:nvSpPr>
            <p:cNvPr id="191" name="Textfeld 190"/>
            <p:cNvSpPr txBox="1"/>
            <p:nvPr/>
          </p:nvSpPr>
          <p:spPr>
            <a:xfrm>
              <a:off x="1614447" y="1268413"/>
              <a:ext cx="561926" cy="370946"/>
            </a:xfrm>
            <a:prstGeom prst="rect">
              <a:avLst/>
            </a:prstGeom>
            <a:noFill/>
          </p:spPr>
          <p:txBody>
            <a:bodyPr wrap="square" rtlCol="0">
              <a:noAutofit/>
            </a:bodyPr>
            <a:lstStyle/>
            <a:p>
              <a:r>
                <a:rPr lang="de-DE" sz="1400" dirty="0" smtClean="0"/>
                <a:t>80s</a:t>
              </a:r>
              <a:endParaRPr lang="de-DE" sz="1400" b="1" dirty="0"/>
            </a:p>
          </p:txBody>
        </p:sp>
        <p:sp>
          <p:nvSpPr>
            <p:cNvPr id="192" name="Textfeld 191"/>
            <p:cNvSpPr txBox="1"/>
            <p:nvPr/>
          </p:nvSpPr>
          <p:spPr>
            <a:xfrm>
              <a:off x="4060818" y="1268413"/>
              <a:ext cx="1409689" cy="370946"/>
            </a:xfrm>
            <a:prstGeom prst="rect">
              <a:avLst/>
            </a:prstGeom>
            <a:noFill/>
          </p:spPr>
          <p:txBody>
            <a:bodyPr wrap="square" rtlCol="0">
              <a:noAutofit/>
            </a:bodyPr>
            <a:lstStyle/>
            <a:p>
              <a:r>
                <a:rPr lang="de-DE" sz="1400" dirty="0" err="1" smtClean="0"/>
                <a:t>late</a:t>
              </a:r>
              <a:r>
                <a:rPr lang="de-DE" sz="1400" dirty="0" smtClean="0"/>
                <a:t> 90s/ 2000</a:t>
              </a:r>
              <a:endParaRPr lang="de-DE" sz="1400" b="1" dirty="0"/>
            </a:p>
          </p:txBody>
        </p:sp>
        <p:sp>
          <p:nvSpPr>
            <p:cNvPr id="193" name="Textfeld 192"/>
            <p:cNvSpPr txBox="1"/>
            <p:nvPr/>
          </p:nvSpPr>
          <p:spPr>
            <a:xfrm>
              <a:off x="6507189" y="1268413"/>
              <a:ext cx="1409689" cy="370946"/>
            </a:xfrm>
            <a:prstGeom prst="rect">
              <a:avLst/>
            </a:prstGeom>
            <a:noFill/>
          </p:spPr>
          <p:txBody>
            <a:bodyPr wrap="square" rtlCol="0">
              <a:noAutofit/>
            </a:bodyPr>
            <a:lstStyle/>
            <a:p>
              <a:r>
                <a:rPr lang="de-DE" sz="1400" dirty="0" err="1" smtClean="0"/>
                <a:t>today</a:t>
              </a:r>
              <a:endParaRPr lang="de-DE" sz="1400" b="1" dirty="0"/>
            </a:p>
          </p:txBody>
        </p:sp>
        <p:grpSp>
          <p:nvGrpSpPr>
            <p:cNvPr id="54" name="Gruppieren 203"/>
            <p:cNvGrpSpPr/>
            <p:nvPr/>
          </p:nvGrpSpPr>
          <p:grpSpPr>
            <a:xfrm>
              <a:off x="1692531" y="1509591"/>
              <a:ext cx="2117754" cy="4563927"/>
              <a:chOff x="1692531" y="1530326"/>
              <a:chExt cx="2117754" cy="4544063"/>
            </a:xfrm>
          </p:grpSpPr>
          <p:grpSp>
            <p:nvGrpSpPr>
              <p:cNvPr id="55" name="Gruppieren 110"/>
              <p:cNvGrpSpPr/>
              <p:nvPr/>
            </p:nvGrpSpPr>
            <p:grpSpPr>
              <a:xfrm>
                <a:off x="2344707" y="1530326"/>
                <a:ext cx="713875" cy="635611"/>
                <a:chOff x="393133" y="1308888"/>
                <a:chExt cx="713875" cy="696671"/>
              </a:xfrm>
            </p:grpSpPr>
            <p:sp>
              <p:nvSpPr>
                <p:cNvPr id="112" name="Textfeld 111"/>
                <p:cNvSpPr txBox="1"/>
                <p:nvPr/>
              </p:nvSpPr>
              <p:spPr>
                <a:xfrm>
                  <a:off x="537314" y="1420785"/>
                  <a:ext cx="401643" cy="584774"/>
                </a:xfrm>
                <a:prstGeom prst="rect">
                  <a:avLst/>
                </a:prstGeom>
                <a:noFill/>
              </p:spPr>
              <p:txBody>
                <a:bodyPr wrap="square" rtlCol="0">
                  <a:spAutoFit/>
                </a:bodyPr>
                <a:lstStyle/>
                <a:p>
                  <a:r>
                    <a:rPr lang="de-DE" sz="3200" dirty="0" smtClean="0"/>
                    <a:t>$</a:t>
                  </a:r>
                  <a:endParaRPr lang="de-DE" sz="3200" dirty="0"/>
                </a:p>
              </p:txBody>
            </p:sp>
            <p:sp>
              <p:nvSpPr>
                <p:cNvPr id="113" name="Textfeld 112"/>
                <p:cNvSpPr txBox="1"/>
                <p:nvPr/>
              </p:nvSpPr>
              <p:spPr>
                <a:xfrm>
                  <a:off x="393133" y="1308888"/>
                  <a:ext cx="713875" cy="269874"/>
                </a:xfrm>
                <a:prstGeom prst="rect">
                  <a:avLst/>
                </a:prstGeom>
                <a:noFill/>
              </p:spPr>
              <p:txBody>
                <a:bodyPr wrap="square" rtlCol="0">
                  <a:spAutoFit/>
                </a:bodyPr>
                <a:lstStyle/>
                <a:p>
                  <a:pPr algn="ctr"/>
                  <a:r>
                    <a:rPr lang="de-DE" sz="1000" b="1" dirty="0" smtClean="0"/>
                    <a:t>Investor</a:t>
                  </a:r>
                  <a:endParaRPr lang="de-DE" sz="1000" b="1" dirty="0"/>
                </a:p>
              </p:txBody>
            </p:sp>
          </p:grpSp>
          <p:grpSp>
            <p:nvGrpSpPr>
              <p:cNvPr id="56" name="Gruppieren 133"/>
              <p:cNvGrpSpPr/>
              <p:nvPr/>
            </p:nvGrpSpPr>
            <p:grpSpPr>
              <a:xfrm>
                <a:off x="2339158" y="3279053"/>
                <a:ext cx="668466" cy="805411"/>
                <a:chOff x="2866148" y="2564165"/>
                <a:chExt cx="925340" cy="1222015"/>
              </a:xfrm>
            </p:grpSpPr>
            <p:grpSp>
              <p:nvGrpSpPr>
                <p:cNvPr id="57" name="Gruppieren 47"/>
                <p:cNvGrpSpPr/>
                <p:nvPr/>
              </p:nvGrpSpPr>
              <p:grpSpPr>
                <a:xfrm>
                  <a:off x="2866148" y="2564165"/>
                  <a:ext cx="925340" cy="1222015"/>
                  <a:chOff x="2464506" y="2491139"/>
                  <a:chExt cx="925340" cy="1222015"/>
                </a:xfrm>
              </p:grpSpPr>
              <p:sp>
                <p:nvSpPr>
                  <p:cNvPr id="1028" name="computr2"/>
                  <p:cNvSpPr>
                    <a:spLocks noEditPoints="1" noChangeArrowheads="1"/>
                  </p:cNvSpPr>
                  <p:nvPr/>
                </p:nvSpPr>
                <p:spPr bwMode="auto">
                  <a:xfrm>
                    <a:off x="2484972" y="2808279"/>
                    <a:ext cx="904874" cy="904875"/>
                  </a:xfrm>
                  <a:custGeom>
                    <a:avLst/>
                    <a:gdLst>
                      <a:gd name="T0" fmla="*/ 10800 w 21600"/>
                      <a:gd name="T1" fmla="*/ 0 h 21600"/>
                      <a:gd name="T2" fmla="*/ 10800 w 21600"/>
                      <a:gd name="T3" fmla="*/ 21600 h 21600"/>
                      <a:gd name="T4" fmla="*/ 17326 w 21600"/>
                      <a:gd name="T5" fmla="*/ 0 h 21600"/>
                      <a:gd name="T6" fmla="*/ 4274 w 21600"/>
                      <a:gd name="T7" fmla="*/ 0 h 21600"/>
                      <a:gd name="T8" fmla="*/ 4274 w 21600"/>
                      <a:gd name="T9" fmla="*/ 11631 h 21600"/>
                      <a:gd name="T10" fmla="*/ 17326 w 21600"/>
                      <a:gd name="T11" fmla="*/ 11631 h 21600"/>
                      <a:gd name="T12" fmla="*/ 4274 w 21600"/>
                      <a:gd name="T13" fmla="*/ 5816 h 21600"/>
                      <a:gd name="T14" fmla="*/ 17326 w 21600"/>
                      <a:gd name="T15" fmla="*/ 5816 h 21600"/>
                      <a:gd name="T16" fmla="*/ 18828 w 21600"/>
                      <a:gd name="T17" fmla="*/ 15785 h 21600"/>
                      <a:gd name="T18" fmla="*/ 2772 w 21600"/>
                      <a:gd name="T19" fmla="*/ 15785 h 21600"/>
                      <a:gd name="T20" fmla="*/ 6194 w 21600"/>
                      <a:gd name="T21" fmla="*/ 1913 h 21600"/>
                      <a:gd name="T22" fmla="*/ 15565 w 21600"/>
                      <a:gd name="T23" fmla="*/ 974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chemeClr val="tx2">
                      <a:lumMod val="40000"/>
                      <a:lumOff val="60000"/>
                    </a:schemeClr>
                  </a:solidFill>
                  <a:ln w="9525">
                    <a:solidFill>
                      <a:schemeClr val="accent3">
                        <a:lumMod val="20000"/>
                        <a:lumOff val="80000"/>
                      </a:schemeClr>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Textfeld 46"/>
                  <p:cNvSpPr txBox="1"/>
                  <p:nvPr/>
                </p:nvSpPr>
                <p:spPr>
                  <a:xfrm>
                    <a:off x="2464506" y="2491139"/>
                    <a:ext cx="907124" cy="340836"/>
                  </a:xfrm>
                  <a:prstGeom prst="rect">
                    <a:avLst/>
                  </a:prstGeom>
                  <a:noFill/>
                </p:spPr>
                <p:txBody>
                  <a:bodyPr wrap="square" rtlCol="0">
                    <a:spAutoFit/>
                  </a:bodyPr>
                  <a:lstStyle/>
                  <a:p>
                    <a:pPr algn="ctr"/>
                    <a:r>
                      <a:rPr lang="de-DE" sz="1000" b="1" dirty="0" smtClean="0"/>
                      <a:t>Broker</a:t>
                    </a:r>
                    <a:endParaRPr lang="de-DE" sz="1000" b="1" dirty="0"/>
                  </a:p>
                </p:txBody>
              </p:sp>
            </p:grpSp>
            <p:sp>
              <p:nvSpPr>
                <p:cNvPr id="133" name="Textfeld 132"/>
                <p:cNvSpPr txBox="1"/>
                <p:nvPr/>
              </p:nvSpPr>
              <p:spPr>
                <a:xfrm>
                  <a:off x="3038246" y="2904217"/>
                  <a:ext cx="694092" cy="468652"/>
                </a:xfrm>
                <a:prstGeom prst="rect">
                  <a:avLst/>
                </a:prstGeom>
                <a:noFill/>
              </p:spPr>
              <p:txBody>
                <a:bodyPr wrap="square" rtlCol="0">
                  <a:spAutoFit/>
                </a:bodyPr>
                <a:lstStyle/>
                <a:p>
                  <a:r>
                    <a:rPr lang="de-DE" sz="800" dirty="0" smtClean="0"/>
                    <a:t>Sales Trader</a:t>
                  </a:r>
                  <a:endParaRPr lang="de-DE" sz="800" dirty="0"/>
                </a:p>
              </p:txBody>
            </p:sp>
          </p:grpSp>
          <p:cxnSp>
            <p:nvCxnSpPr>
              <p:cNvPr id="245" name="Gerade Verbindung mit Pfeil 244"/>
              <p:cNvCxnSpPr/>
              <p:nvPr/>
            </p:nvCxnSpPr>
            <p:spPr>
              <a:xfrm rot="5400000">
                <a:off x="2121823" y="2702979"/>
                <a:ext cx="1113118" cy="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78" name="Textfeld 277"/>
              <p:cNvSpPr txBox="1"/>
              <p:nvPr/>
            </p:nvSpPr>
            <p:spPr>
              <a:xfrm>
                <a:off x="2641869" y="2412922"/>
                <a:ext cx="730260" cy="365041"/>
              </a:xfrm>
              <a:prstGeom prst="rect">
                <a:avLst/>
              </a:prstGeom>
              <a:noFill/>
            </p:spPr>
            <p:txBody>
              <a:bodyPr wrap="square" rtlCol="0">
                <a:spAutoFit/>
              </a:bodyPr>
              <a:lstStyle/>
              <a:p>
                <a:r>
                  <a:rPr lang="de-DE" sz="1000" dirty="0" smtClean="0"/>
                  <a:t>Phone/ Fax</a:t>
                </a:r>
                <a:endParaRPr lang="de-DE" sz="1000" dirty="0"/>
              </a:p>
            </p:txBody>
          </p:sp>
          <p:sp>
            <p:nvSpPr>
              <p:cNvPr id="328" name="Rechteck 327"/>
              <p:cNvSpPr/>
              <p:nvPr/>
            </p:nvSpPr>
            <p:spPr>
              <a:xfrm>
                <a:off x="1692531" y="1541024"/>
                <a:ext cx="2117754" cy="4533365"/>
              </a:xfrm>
              <a:prstGeom prst="rect">
                <a:avLst/>
              </a:prstGeom>
              <a:noFill/>
              <a:ln>
                <a:solidFill>
                  <a:schemeClr val="accent2"/>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350" name="Textfeld 349"/>
              <p:cNvSpPr txBox="1"/>
              <p:nvPr/>
            </p:nvSpPr>
            <p:spPr>
              <a:xfrm>
                <a:off x="2645616" y="4611561"/>
                <a:ext cx="547695" cy="224640"/>
              </a:xfrm>
              <a:prstGeom prst="rect">
                <a:avLst/>
              </a:prstGeom>
              <a:noFill/>
            </p:spPr>
            <p:txBody>
              <a:bodyPr wrap="square" rtlCol="0">
                <a:spAutoFit/>
              </a:bodyPr>
              <a:lstStyle/>
              <a:p>
                <a:r>
                  <a:rPr lang="de-DE" sz="1000" dirty="0" smtClean="0"/>
                  <a:t>Order</a:t>
                </a:r>
                <a:endParaRPr lang="de-DE" sz="1000" dirty="0"/>
              </a:p>
            </p:txBody>
          </p:sp>
          <p:cxnSp>
            <p:nvCxnSpPr>
              <p:cNvPr id="161" name="Gerade Verbindung mit Pfeil 160"/>
              <p:cNvCxnSpPr/>
              <p:nvPr/>
            </p:nvCxnSpPr>
            <p:spPr>
              <a:xfrm rot="5400000">
                <a:off x="2163319" y="4661226"/>
                <a:ext cx="1039211" cy="158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uppieren 193"/>
              <p:cNvGrpSpPr/>
              <p:nvPr/>
            </p:nvGrpSpPr>
            <p:grpSpPr>
              <a:xfrm>
                <a:off x="2273772" y="5250116"/>
                <a:ext cx="810000" cy="824272"/>
                <a:chOff x="1112070" y="5145111"/>
                <a:chExt cx="810000" cy="903459"/>
              </a:xfrm>
            </p:grpSpPr>
            <p:sp>
              <p:nvSpPr>
                <p:cNvPr id="195" name="Rechteck 194"/>
                <p:cNvSpPr/>
                <p:nvPr/>
              </p:nvSpPr>
              <p:spPr>
                <a:xfrm>
                  <a:off x="1221609"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96" name="Rechteck 195"/>
                <p:cNvSpPr/>
                <p:nvPr/>
              </p:nvSpPr>
              <p:spPr>
                <a:xfrm>
                  <a:off x="1458944"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97" name="Rechteck 196"/>
                <p:cNvSpPr/>
                <p:nvPr/>
              </p:nvSpPr>
              <p:spPr>
                <a:xfrm>
                  <a:off x="1696278" y="5327676"/>
                  <a:ext cx="109539" cy="401643"/>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198" name="Gleichschenkliges Dreieck 197"/>
                <p:cNvSpPr/>
                <p:nvPr/>
              </p:nvSpPr>
              <p:spPr>
                <a:xfrm>
                  <a:off x="1112070" y="5145111"/>
                  <a:ext cx="810000" cy="182565"/>
                </a:xfrm>
                <a:prstGeom prst="triangle">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spcAft>
                      <a:spcPts val="400"/>
                    </a:spcAft>
                    <a:buClr>
                      <a:srgbClr val="00B050"/>
                    </a:buClr>
                  </a:pPr>
                  <a:endParaRPr lang="de-DE" sz="400" dirty="0" smtClean="0"/>
                </a:p>
              </p:txBody>
            </p:sp>
            <p:sp>
              <p:nvSpPr>
                <p:cNvPr id="199" name="Rechteck 198"/>
                <p:cNvSpPr/>
                <p:nvPr/>
              </p:nvSpPr>
              <p:spPr>
                <a:xfrm>
                  <a:off x="1112070" y="5729319"/>
                  <a:ext cx="810000" cy="109539"/>
                </a:xfrm>
                <a:prstGeom prst="rect">
                  <a:avLst/>
                </a:prstGeom>
                <a:solidFill>
                  <a:schemeClr val="tx2">
                    <a:lumMod val="40000"/>
                    <a:lumOff val="60000"/>
                  </a:schemeClr>
                </a:solidFill>
                <a:ln>
                  <a:solidFill>
                    <a:schemeClr val="accent3">
                      <a:lumMod val="20000"/>
                      <a:lumOff val="80000"/>
                    </a:schemeClr>
                  </a:solidFill>
                </a:ln>
              </p:spPr>
              <p:txBody>
                <a:bodyPr wrap="square" rtlCol="0" anchor="t" anchorCtr="0">
                  <a:noAutofit/>
                </a:bodyPr>
                <a:lstStyle/>
                <a:p>
                  <a:pPr marL="92075" indent="-92075" algn="ctr">
                    <a:spcAft>
                      <a:spcPts val="400"/>
                    </a:spcAft>
                    <a:buClr>
                      <a:srgbClr val="00B050"/>
                    </a:buClr>
                    <a:buFont typeface="Arial" pitchFamily="34" charset="0"/>
                    <a:buChar char="•"/>
                  </a:pPr>
                  <a:endParaRPr lang="de-DE" sz="1200" dirty="0" smtClean="0"/>
                </a:p>
              </p:txBody>
            </p:sp>
            <p:sp>
              <p:nvSpPr>
                <p:cNvPr id="200" name="Textfeld 199"/>
                <p:cNvSpPr txBox="1"/>
                <p:nvPr/>
              </p:nvSpPr>
              <p:spPr>
                <a:xfrm>
                  <a:off x="1126301" y="5802349"/>
                  <a:ext cx="766773" cy="246221"/>
                </a:xfrm>
                <a:prstGeom prst="rect">
                  <a:avLst/>
                </a:prstGeom>
                <a:noFill/>
              </p:spPr>
              <p:txBody>
                <a:bodyPr wrap="square" rtlCol="0">
                  <a:spAutoFit/>
                </a:bodyPr>
                <a:lstStyle/>
                <a:p>
                  <a:pPr algn="ctr"/>
                  <a:r>
                    <a:rPr lang="de-DE" sz="1000" dirty="0" smtClean="0"/>
                    <a:t>Exchange</a:t>
                  </a:r>
                  <a:endParaRPr lang="de-DE" sz="1000" dirty="0"/>
                </a:p>
              </p:txBody>
            </p:sp>
          </p:grpSp>
        </p:grpSp>
      </p:grpSp>
      <p:cxnSp>
        <p:nvCxnSpPr>
          <p:cNvPr id="148" name="Gerade Verbindung 147"/>
          <p:cNvCxnSpPr/>
          <p:nvPr/>
        </p:nvCxnSpPr>
        <p:spPr bwMode="auto">
          <a:xfrm>
            <a:off x="431800" y="6272205"/>
            <a:ext cx="8280400" cy="1595"/>
          </a:xfrm>
          <a:prstGeom prst="line">
            <a:avLst/>
          </a:prstGeom>
          <a:noFill/>
          <a:ln w="9525" cap="flat" cmpd="sng" algn="ctr">
            <a:solidFill>
              <a:schemeClr val="accent2"/>
            </a:solidFill>
            <a:prstDash val="solid"/>
            <a:round/>
            <a:headEnd type="none" w="med" len="med"/>
            <a:tailEnd type="triangle" w="med" len="med"/>
          </a:ln>
          <a:effectLst/>
        </p:spPr>
      </p:cxnSp>
      <p:sp>
        <p:nvSpPr>
          <p:cNvPr id="224" name="Slide Number Placeholder 223"/>
          <p:cNvSpPr>
            <a:spLocks noGrp="1"/>
          </p:cNvSpPr>
          <p:nvPr>
            <p:ph type="sldNum" sz="quarter" idx="11"/>
          </p:nvPr>
        </p:nvSpPr>
        <p:spPr/>
        <p:txBody>
          <a:bodyPr/>
          <a:lstStyle/>
          <a:p>
            <a:fld id="{443C0EC7-2F96-455D-939D-808C89D5FD95}" type="slidenum">
              <a:rPr lang="en-CA" smtClean="0"/>
              <a:t>42</a:t>
            </a:fld>
            <a:endParaRPr lang="en-CA"/>
          </a:p>
        </p:txBody>
      </p:sp>
    </p:spTree>
    <p:extLst>
      <p:ext uri="{BB962C8B-B14F-4D97-AF65-F5344CB8AC3E}">
        <p14:creationId xmlns:p14="http://schemas.microsoft.com/office/powerpoint/2010/main" val="2539059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 Algorithmic Trading Increased?</a:t>
            </a:r>
            <a:endParaRPr lang="en-US" dirty="0"/>
          </a:p>
        </p:txBody>
      </p:sp>
      <p:pic>
        <p:nvPicPr>
          <p:cNvPr id="8" name="Content Placeholder 7" descr="Screenshot 2015-10-28 09.26.56.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2964" y="919858"/>
            <a:ext cx="8445500" cy="5533478"/>
          </a:xfrm>
        </p:spPr>
      </p:pic>
      <p:sp>
        <p:nvSpPr>
          <p:cNvPr id="3" name="Slide Number Placeholder 2"/>
          <p:cNvSpPr>
            <a:spLocks noGrp="1"/>
          </p:cNvSpPr>
          <p:nvPr>
            <p:ph type="sldNum" sz="quarter" idx="12"/>
          </p:nvPr>
        </p:nvSpPr>
        <p:spPr/>
        <p:txBody>
          <a:bodyPr/>
          <a:lstStyle/>
          <a:p>
            <a:fld id="{BA2AB030-815A-4F44-990F-FA86D1917265}" type="slidenum">
              <a:rPr lang="en-US" smtClean="0"/>
              <a:pPr/>
              <a:t>43</a:t>
            </a:fld>
            <a:endParaRPr lang="en-US" dirty="0"/>
          </a:p>
        </p:txBody>
      </p:sp>
    </p:spTree>
    <p:extLst>
      <p:ext uri="{BB962C8B-B14F-4D97-AF65-F5344CB8AC3E}">
        <p14:creationId xmlns:p14="http://schemas.microsoft.com/office/powerpoint/2010/main" val="27537232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lecture</a:t>
            </a:r>
            <a:endParaRPr lang="en-US" dirty="0"/>
          </a:p>
        </p:txBody>
      </p:sp>
      <p:graphicFrame>
        <p:nvGraphicFramePr>
          <p:cNvPr id="4" name="Diagram 3"/>
          <p:cNvGraphicFramePr/>
          <p:nvPr>
            <p:extLst>
              <p:ext uri="{D42A27DB-BD31-4B8C-83A1-F6EECF244321}">
                <p14:modId xmlns:p14="http://schemas.microsoft.com/office/powerpoint/2010/main" val="931085198"/>
              </p:ext>
            </p:extLst>
          </p:nvPr>
        </p:nvGraphicFramePr>
        <p:xfrm>
          <a:off x="835937" y="887239"/>
          <a:ext cx="7185434" cy="5585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194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ltLang="en-US" dirty="0">
                <a:latin typeface="Arial" pitchFamily="34" charset="0"/>
                <a:ea typeface="ＭＳ Ｐゴシック" pitchFamily="34" charset="-128"/>
              </a:rPr>
              <a:t>The purpose of this course is to examine </a:t>
            </a:r>
            <a:r>
              <a:rPr lang="en-US" altLang="en-US" dirty="0" smtClean="0">
                <a:latin typeface="Arial" pitchFamily="34" charset="0"/>
                <a:ea typeface="ＭＳ Ｐゴシック" pitchFamily="34" charset="-128"/>
              </a:rPr>
              <a:t>emerging advances in all aspects of innovative financial technologies (</a:t>
            </a:r>
            <a:r>
              <a:rPr lang="en-US" altLang="en-US" dirty="0" err="1" smtClean="0">
                <a:latin typeface="Arial" pitchFamily="34" charset="0"/>
                <a:ea typeface="ＭＳ Ｐゴシック" pitchFamily="34" charset="-128"/>
              </a:rPr>
              <a:t>FinTech</a:t>
            </a:r>
            <a:r>
              <a:rPr lang="en-US" altLang="en-US" dirty="0" smtClean="0">
                <a:latin typeface="Arial" pitchFamily="34" charset="0"/>
                <a:ea typeface="ＭＳ Ｐゴシック" pitchFamily="34" charset="-128"/>
              </a:rPr>
              <a:t>), including:</a:t>
            </a:r>
          </a:p>
          <a:p>
            <a:endParaRPr lang="en-US" altLang="en-US" dirty="0">
              <a:latin typeface="Arial" pitchFamily="34" charset="0"/>
              <a:ea typeface="ＭＳ Ｐゴシック" pitchFamily="34" charset="-128"/>
            </a:endParaRPr>
          </a:p>
          <a:p>
            <a:pPr lvl="1"/>
            <a:r>
              <a:rPr lang="en-US" altLang="en-US" dirty="0" smtClean="0">
                <a:solidFill>
                  <a:srgbClr val="0070C0"/>
                </a:solidFill>
                <a:latin typeface="Arial" pitchFamily="34" charset="0"/>
                <a:ea typeface="ＭＳ Ｐゴシック" pitchFamily="34" charset="-128"/>
              </a:rPr>
              <a:t>How information is transmitted</a:t>
            </a:r>
            <a:endParaRPr lang="en-US" altLang="en-US" dirty="0">
              <a:solidFill>
                <a:srgbClr val="0070C0"/>
              </a:solidFill>
              <a:latin typeface="Arial" pitchFamily="34" charset="0"/>
              <a:ea typeface="ＭＳ Ｐゴシック" pitchFamily="34" charset="-128"/>
            </a:endParaRPr>
          </a:p>
          <a:p>
            <a:pPr lvl="1"/>
            <a:r>
              <a:rPr lang="en-US" altLang="en-US" dirty="0" smtClean="0">
                <a:solidFill>
                  <a:srgbClr val="0070C0"/>
                </a:solidFill>
                <a:latin typeface="Arial" pitchFamily="34" charset="0"/>
                <a:ea typeface="ＭＳ Ｐゴシック" pitchFamily="34" charset="-128"/>
              </a:rPr>
              <a:t>How trading takes place today</a:t>
            </a:r>
            <a:endParaRPr lang="en-US" altLang="en-US" dirty="0">
              <a:solidFill>
                <a:srgbClr val="0070C0"/>
              </a:solidFill>
              <a:latin typeface="Arial" pitchFamily="34" charset="0"/>
              <a:ea typeface="ＭＳ Ｐゴシック" pitchFamily="34" charset="-128"/>
            </a:endParaRPr>
          </a:p>
          <a:p>
            <a:pPr lvl="1"/>
            <a:r>
              <a:rPr lang="en-US" altLang="en-US" dirty="0" smtClean="0">
                <a:solidFill>
                  <a:srgbClr val="0070C0"/>
                </a:solidFill>
                <a:latin typeface="Arial" pitchFamily="34" charset="0"/>
                <a:ea typeface="ＭＳ Ｐゴシック" pitchFamily="34" charset="-128"/>
              </a:rPr>
              <a:t>New currency and payment systems</a:t>
            </a:r>
            <a:endParaRPr lang="en-US" altLang="en-US" dirty="0">
              <a:solidFill>
                <a:srgbClr val="0070C0"/>
              </a:solidFill>
              <a:latin typeface="Arial" pitchFamily="34" charset="0"/>
              <a:ea typeface="ＭＳ Ｐゴシック" pitchFamily="34" charset="-128"/>
            </a:endParaRPr>
          </a:p>
          <a:p>
            <a:pPr lvl="1"/>
            <a:r>
              <a:rPr lang="en-US" altLang="en-US" dirty="0" smtClean="0">
                <a:solidFill>
                  <a:srgbClr val="0070C0"/>
                </a:solidFill>
                <a:latin typeface="Arial" pitchFamily="34" charset="0"/>
                <a:ea typeface="ＭＳ Ｐゴシック" pitchFamily="34" charset="-128"/>
              </a:rPr>
              <a:t>Humans interacting with machines</a:t>
            </a:r>
          </a:p>
          <a:p>
            <a:pPr lvl="1"/>
            <a:r>
              <a:rPr lang="en-US" altLang="en-US" dirty="0" smtClean="0">
                <a:solidFill>
                  <a:srgbClr val="0070C0"/>
                </a:solidFill>
                <a:latin typeface="Arial" pitchFamily="34" charset="0"/>
                <a:ea typeface="ＭＳ Ｐゴシック" pitchFamily="34" charset="-128"/>
              </a:rPr>
              <a:t>Borrowing and lending</a:t>
            </a:r>
          </a:p>
          <a:p>
            <a:pPr lvl="1"/>
            <a:r>
              <a:rPr lang="en-US" altLang="en-US" dirty="0" smtClean="0">
                <a:solidFill>
                  <a:srgbClr val="0070C0"/>
                </a:solidFill>
                <a:latin typeface="Arial" pitchFamily="34" charset="0"/>
                <a:ea typeface="ＭＳ Ｐゴシック" pitchFamily="34" charset="-128"/>
              </a:rPr>
              <a:t>What does the future hold?</a:t>
            </a:r>
            <a:endParaRPr lang="en-US" altLang="en-US" dirty="0">
              <a:solidFill>
                <a:srgbClr val="0070C0"/>
              </a:solidFill>
              <a:latin typeface="Arial" pitchFamily="34" charset="0"/>
              <a:ea typeface="ＭＳ Ｐゴシック" pitchFamily="34" charset="-128"/>
            </a:endParaRPr>
          </a:p>
          <a:p>
            <a:pPr marL="0" indent="0">
              <a:buNone/>
            </a:pPr>
            <a:endParaRPr lang="en-CA" dirty="0"/>
          </a:p>
        </p:txBody>
      </p:sp>
      <p:sp>
        <p:nvSpPr>
          <p:cNvPr id="3" name="Title 2"/>
          <p:cNvSpPr>
            <a:spLocks noGrp="1"/>
          </p:cNvSpPr>
          <p:nvPr>
            <p:ph type="title"/>
          </p:nvPr>
        </p:nvSpPr>
        <p:spPr/>
        <p:txBody>
          <a:bodyPr/>
          <a:lstStyle/>
          <a:p>
            <a:r>
              <a:rPr lang="en-CA" dirty="0" smtClean="0"/>
              <a:t>Course Goals</a:t>
            </a:r>
            <a:endParaRPr lang="en-CA"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8533" y="4481465"/>
            <a:ext cx="3874883" cy="2091942"/>
          </a:xfrm>
          <a:prstGeom prst="rect">
            <a:avLst/>
          </a:prstGeom>
        </p:spPr>
      </p:pic>
    </p:spTree>
    <p:extLst>
      <p:ext uri="{BB962C8B-B14F-4D97-AF65-F5344CB8AC3E}">
        <p14:creationId xmlns:p14="http://schemas.microsoft.com/office/powerpoint/2010/main" val="3200234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idx="1"/>
          </p:nvPr>
        </p:nvSpPr>
        <p:spPr>
          <a:xfrm>
            <a:off x="381000" y="914400"/>
            <a:ext cx="8229600" cy="5105400"/>
          </a:xfrm>
        </p:spPr>
        <p:txBody>
          <a:bodyPr>
            <a:normAutofit fontScale="92500" lnSpcReduction="20000"/>
          </a:bodyPr>
          <a:lstStyle/>
          <a:p>
            <a:pPr marL="0" indent="0">
              <a:buNone/>
            </a:pPr>
            <a:r>
              <a:rPr lang="en-US" sz="2800" dirty="0" smtClean="0">
                <a:solidFill>
                  <a:srgbClr val="0070C0"/>
                </a:solidFill>
              </a:rPr>
              <a:t>Dr. Ryan Riordan, </a:t>
            </a:r>
          </a:p>
          <a:p>
            <a:pPr marL="0" indent="0">
              <a:buNone/>
            </a:pPr>
            <a:r>
              <a:rPr lang="en-US" sz="1900" i="1" dirty="0" smtClean="0"/>
              <a:t>Associate </a:t>
            </a:r>
            <a:r>
              <a:rPr lang="en-US" sz="1900" i="1" dirty="0"/>
              <a:t>Professor &amp; Distinguished Faculty Fellow of Finance</a:t>
            </a:r>
            <a:endParaRPr lang="en-US" sz="1900" dirty="0" smtClean="0">
              <a:solidFill>
                <a:schemeClr val="tx1"/>
              </a:solidFill>
            </a:endParaRPr>
          </a:p>
          <a:p>
            <a:pPr marL="0" indent="0" eaLnBrk="1" hangingPunct="1">
              <a:buNone/>
            </a:pPr>
            <a:endParaRPr lang="en-US" sz="1100" dirty="0" smtClean="0">
              <a:solidFill>
                <a:srgbClr val="002060"/>
              </a:solidFill>
            </a:endParaRPr>
          </a:p>
          <a:p>
            <a:pPr marL="0" indent="0" eaLnBrk="1" hangingPunct="1">
              <a:buNone/>
            </a:pPr>
            <a:endParaRPr lang="en-US" sz="1100" dirty="0" smtClean="0">
              <a:solidFill>
                <a:srgbClr val="002060"/>
              </a:solidFill>
            </a:endParaRPr>
          </a:p>
          <a:p>
            <a:pPr marL="0" indent="0" eaLnBrk="1" hangingPunct="1">
              <a:buNone/>
            </a:pPr>
            <a:r>
              <a:rPr lang="en-US" sz="2000" dirty="0" smtClean="0">
                <a:solidFill>
                  <a:srgbClr val="002060"/>
                </a:solidFill>
              </a:rPr>
              <a:t>PhD Dissertation Topic:</a:t>
            </a:r>
            <a:r>
              <a:rPr lang="en-US" sz="2000" dirty="0">
                <a:solidFill>
                  <a:srgbClr val="002060"/>
                </a:solidFill>
              </a:rPr>
              <a:t> </a:t>
            </a:r>
            <a:endParaRPr lang="en-US" sz="2000" dirty="0" smtClean="0">
              <a:solidFill>
                <a:srgbClr val="002060"/>
              </a:solidFill>
            </a:endParaRPr>
          </a:p>
          <a:p>
            <a:pPr marL="0" indent="0" eaLnBrk="1" hangingPunct="1">
              <a:buNone/>
            </a:pPr>
            <a:r>
              <a:rPr lang="en-US" sz="2000" dirty="0">
                <a:solidFill>
                  <a:srgbClr val="002060"/>
                </a:solidFill>
              </a:rPr>
              <a:t>	</a:t>
            </a:r>
            <a:r>
              <a:rPr lang="en-US" sz="1600" dirty="0" smtClean="0"/>
              <a:t>The Economics of Algorithmic Trading</a:t>
            </a:r>
          </a:p>
          <a:p>
            <a:pPr marL="0" indent="0" eaLnBrk="1" hangingPunct="1">
              <a:buNone/>
            </a:pPr>
            <a:endParaRPr lang="en-US" sz="1600" dirty="0" smtClean="0"/>
          </a:p>
          <a:p>
            <a:pPr marL="114300" indent="0">
              <a:buNone/>
            </a:pPr>
            <a:r>
              <a:rPr lang="en-US" sz="2000" dirty="0" smtClean="0">
                <a:solidFill>
                  <a:srgbClr val="002060"/>
                </a:solidFill>
              </a:rPr>
              <a:t>Academic Positions:</a:t>
            </a:r>
          </a:p>
          <a:p>
            <a:pPr lvl="1"/>
            <a:r>
              <a:rPr lang="en-US" sz="1600" dirty="0" smtClean="0"/>
              <a:t>Queen’s School of Business</a:t>
            </a:r>
          </a:p>
          <a:p>
            <a:pPr lvl="1"/>
            <a:r>
              <a:rPr lang="en-US" sz="1600" dirty="0" smtClean="0"/>
              <a:t>University of Ontario Institute of Technology</a:t>
            </a:r>
          </a:p>
          <a:p>
            <a:pPr lvl="1"/>
            <a:r>
              <a:rPr lang="en-US" sz="1600" dirty="0" smtClean="0"/>
              <a:t>Karlsruhe Institute of Technology</a:t>
            </a:r>
          </a:p>
          <a:p>
            <a:pPr lvl="1"/>
            <a:r>
              <a:rPr lang="en-US" sz="1600" dirty="0" smtClean="0"/>
              <a:t>University of California at Berkeley </a:t>
            </a:r>
            <a:endParaRPr lang="en-US" sz="1600" dirty="0"/>
          </a:p>
          <a:p>
            <a:pPr marL="114300" indent="0">
              <a:buNone/>
            </a:pPr>
            <a:endParaRPr lang="en-US" sz="2000" dirty="0" smtClean="0">
              <a:solidFill>
                <a:srgbClr val="002060"/>
              </a:solidFill>
            </a:endParaRPr>
          </a:p>
          <a:p>
            <a:pPr marL="114300" indent="0">
              <a:buNone/>
            </a:pPr>
            <a:r>
              <a:rPr lang="en-US" sz="2000" dirty="0" smtClean="0">
                <a:solidFill>
                  <a:srgbClr val="002060"/>
                </a:solidFill>
              </a:rPr>
              <a:t>Some Research </a:t>
            </a:r>
            <a:r>
              <a:rPr lang="en-US" sz="2000" dirty="0">
                <a:solidFill>
                  <a:srgbClr val="002060"/>
                </a:solidFill>
              </a:rPr>
              <a:t>Awards</a:t>
            </a:r>
            <a:r>
              <a:rPr lang="en-US" sz="2000" dirty="0" smtClean="0">
                <a:solidFill>
                  <a:srgbClr val="002060"/>
                </a:solidFill>
              </a:rPr>
              <a:t>:</a:t>
            </a:r>
            <a:endParaRPr lang="en-US" sz="2000" dirty="0">
              <a:solidFill>
                <a:srgbClr val="002060"/>
              </a:solidFill>
            </a:endParaRPr>
          </a:p>
          <a:p>
            <a:pPr lvl="1"/>
            <a:r>
              <a:rPr lang="en-CA" sz="1600" dirty="0" smtClean="0"/>
              <a:t>The </a:t>
            </a:r>
            <a:r>
              <a:rPr lang="en-CA" sz="1600" dirty="0" err="1" smtClean="0"/>
              <a:t>Monieson</a:t>
            </a:r>
            <a:r>
              <a:rPr lang="en-CA" sz="1600" dirty="0" smtClean="0"/>
              <a:t> Centre for Business Research: Disruptive Technology and Financial Innovation </a:t>
            </a:r>
            <a:r>
              <a:rPr lang="en-CA" sz="1600" dirty="0" smtClean="0">
                <a:hlinkClick r:id="rId3"/>
              </a:rPr>
              <a:t>https</a:t>
            </a:r>
            <a:r>
              <a:rPr lang="en-CA" sz="1600" dirty="0">
                <a:hlinkClick r:id="rId3"/>
              </a:rPr>
              <a:t>://</a:t>
            </a:r>
            <a:r>
              <a:rPr lang="en-CA" sz="1600" dirty="0" smtClean="0">
                <a:hlinkClick r:id="rId3"/>
              </a:rPr>
              <a:t>smith.queensu.ca/centres/monieson/disruptive_technology_financial_innovation.php</a:t>
            </a:r>
            <a:r>
              <a:rPr lang="en-CA" sz="1600" dirty="0" smtClean="0"/>
              <a:t> </a:t>
            </a:r>
            <a:endParaRPr lang="en-CA" sz="1600" dirty="0"/>
          </a:p>
          <a:p>
            <a:pPr lvl="1"/>
            <a:r>
              <a:rPr lang="en-CA" sz="1600" dirty="0" smtClean="0"/>
              <a:t>Council </a:t>
            </a:r>
            <a:r>
              <a:rPr lang="en-CA" sz="1600" dirty="0"/>
              <a:t>for Research and Promotion of Young Scientists - 3 year grant (660,000 </a:t>
            </a:r>
            <a:r>
              <a:rPr lang="en-CA" sz="1600" dirty="0" smtClean="0"/>
              <a:t>Euro)</a:t>
            </a:r>
          </a:p>
          <a:p>
            <a:pPr lvl="1"/>
            <a:r>
              <a:rPr lang="en-CA" sz="1600" dirty="0"/>
              <a:t>Social Sciences and Humanities Research </a:t>
            </a:r>
            <a:r>
              <a:rPr lang="en-CA" sz="1600" dirty="0" smtClean="0"/>
              <a:t>Council </a:t>
            </a:r>
            <a:r>
              <a:rPr lang="en-CA" sz="1600" dirty="0"/>
              <a:t>($80,000</a:t>
            </a:r>
            <a:r>
              <a:rPr lang="en-CA" sz="1600" dirty="0" smtClean="0"/>
              <a:t>)</a:t>
            </a:r>
          </a:p>
          <a:p>
            <a:pPr marL="0" indent="0">
              <a:buNone/>
            </a:pPr>
            <a:endParaRPr lang="en-CA" sz="1600" dirty="0" smtClean="0"/>
          </a:p>
          <a:p>
            <a:pPr marL="0" indent="0">
              <a:buNone/>
            </a:pPr>
            <a:r>
              <a:rPr lang="en-CA" sz="1600" dirty="0" smtClean="0"/>
              <a:t>To see my research, visit </a:t>
            </a:r>
            <a:r>
              <a:rPr lang="en-CA" sz="1600" dirty="0"/>
              <a:t>my </a:t>
            </a:r>
            <a:r>
              <a:rPr lang="en-CA" sz="1600" dirty="0" smtClean="0"/>
              <a:t>webpage: </a:t>
            </a:r>
            <a:r>
              <a:rPr lang="en-CA" sz="1600" dirty="0" smtClean="0">
                <a:hlinkClick r:id="rId4"/>
              </a:rPr>
              <a:t>www.ryanriordan.ca</a:t>
            </a:r>
            <a:r>
              <a:rPr lang="en-CA" sz="1600" dirty="0"/>
              <a:t> or </a:t>
            </a:r>
            <a:r>
              <a:rPr lang="en-CA" sz="1600" dirty="0" smtClean="0">
                <a:hlinkClick r:id="rId5"/>
              </a:rPr>
              <a:t>my Google Scholar</a:t>
            </a:r>
            <a:r>
              <a:rPr lang="en-CA" sz="1600" dirty="0" smtClean="0"/>
              <a:t> page.</a:t>
            </a:r>
            <a:endParaRPr lang="en-US" sz="1600" dirty="0" smtClean="0"/>
          </a:p>
        </p:txBody>
      </p:sp>
      <p:sp>
        <p:nvSpPr>
          <p:cNvPr id="4099" name="Rectangle 2"/>
          <p:cNvSpPr>
            <a:spLocks noGrp="1" noChangeArrowheads="1"/>
          </p:cNvSpPr>
          <p:nvPr>
            <p:ph type="title"/>
          </p:nvPr>
        </p:nvSpPr>
        <p:spPr/>
        <p:txBody>
          <a:bodyPr/>
          <a:lstStyle/>
          <a:p>
            <a:pPr eaLnBrk="1" hangingPunct="1"/>
            <a:r>
              <a:rPr lang="en-US" dirty="0" smtClean="0"/>
              <a:t>The instructor</a:t>
            </a:r>
          </a:p>
        </p:txBody>
      </p:sp>
    </p:spTree>
    <p:extLst>
      <p:ext uri="{BB962C8B-B14F-4D97-AF65-F5344CB8AC3E}">
        <p14:creationId xmlns:p14="http://schemas.microsoft.com/office/powerpoint/2010/main" val="411569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lecture – Overview of FinTech</a:t>
            </a:r>
            <a:endParaRPr lang="en-US" dirty="0"/>
          </a:p>
        </p:txBody>
      </p:sp>
      <p:graphicFrame>
        <p:nvGraphicFramePr>
          <p:cNvPr id="4" name="Diagram 3"/>
          <p:cNvGraphicFramePr/>
          <p:nvPr>
            <p:extLst>
              <p:ext uri="{D42A27DB-BD31-4B8C-83A1-F6EECF244321}">
                <p14:modId xmlns:p14="http://schemas.microsoft.com/office/powerpoint/2010/main" val="57591824"/>
              </p:ext>
            </p:extLst>
          </p:nvPr>
        </p:nvGraphicFramePr>
        <p:xfrm>
          <a:off x="835937" y="887239"/>
          <a:ext cx="7185434" cy="5585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518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bwMode="auto">
          <a:xfrm>
            <a:off x="2664863" y="2349058"/>
            <a:ext cx="3577524" cy="2679837"/>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en-US" sz="2400" dirty="0">
              <a:solidFill>
                <a:srgbClr val="000000"/>
              </a:solidFill>
              <a:latin typeface="Arial Unicode MS" pitchFamily="34" charset="-128"/>
            </a:endParaRPr>
          </a:p>
          <a:p>
            <a:endParaRPr lang="en-US" sz="2400" dirty="0">
              <a:solidFill>
                <a:srgbClr val="000000"/>
              </a:solidFill>
              <a:latin typeface="Arial Unicode MS" pitchFamily="34" charset="-128"/>
            </a:endParaRPr>
          </a:p>
          <a:p>
            <a:endParaRPr lang="en-US" sz="2400" dirty="0">
              <a:solidFill>
                <a:srgbClr val="000000"/>
              </a:solidFill>
              <a:latin typeface="Arial Unicode MS" pitchFamily="34" charset="-128"/>
            </a:endParaRPr>
          </a:p>
          <a:p>
            <a:endParaRPr lang="en-US" sz="2400" dirty="0">
              <a:solidFill>
                <a:srgbClr val="000000"/>
              </a:solidFill>
              <a:latin typeface="Arial Unicode MS" pitchFamily="34" charset="-128"/>
            </a:endParaRPr>
          </a:p>
          <a:p>
            <a:endParaRPr lang="en-US" sz="2400" dirty="0">
              <a:solidFill>
                <a:srgbClr val="000000"/>
              </a:solidFill>
              <a:latin typeface="Arial Unicode MS" pitchFamily="34" charset="-128"/>
            </a:endParaRPr>
          </a:p>
          <a:p>
            <a:endParaRPr lang="en-US" sz="2400" dirty="0">
              <a:solidFill>
                <a:srgbClr val="000000"/>
              </a:solidFill>
              <a:latin typeface="Arial Unicode MS" pitchFamily="34" charset="-128"/>
            </a:endParaRPr>
          </a:p>
          <a:p>
            <a:endParaRPr lang="en-US" sz="2400" dirty="0">
              <a:solidFill>
                <a:srgbClr val="000000"/>
              </a:solidFill>
              <a:latin typeface="Arial Unicode MS" pitchFamily="34" charset="-128"/>
            </a:endParaRPr>
          </a:p>
        </p:txBody>
      </p:sp>
      <p:sp>
        <p:nvSpPr>
          <p:cNvPr id="7" name="Rectangle 3"/>
          <p:cNvSpPr>
            <a:spLocks noChangeArrowheads="1"/>
          </p:cNvSpPr>
          <p:nvPr/>
        </p:nvSpPr>
        <p:spPr bwMode="auto">
          <a:xfrm>
            <a:off x="2925456" y="3856333"/>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Financial markets</a:t>
            </a:r>
          </a:p>
        </p:txBody>
      </p:sp>
      <p:sp>
        <p:nvSpPr>
          <p:cNvPr id="12" name="Rectangle 8"/>
          <p:cNvSpPr>
            <a:spLocks noChangeArrowheads="1"/>
          </p:cNvSpPr>
          <p:nvPr/>
        </p:nvSpPr>
        <p:spPr bwMode="auto">
          <a:xfrm>
            <a:off x="3327576" y="5328868"/>
            <a:ext cx="2245600" cy="371513"/>
          </a:xfrm>
          <a:prstGeom prst="rect">
            <a:avLst/>
          </a:prstGeom>
          <a:solidFill>
            <a:schemeClr val="bg2"/>
          </a:solidFill>
          <a:ln w="9525">
            <a:solidFill>
              <a:schemeClr val="tx1"/>
            </a:solidFill>
            <a:miter lim="800000"/>
            <a:headEnd/>
            <a:tailEnd/>
          </a:ln>
        </p:spPr>
        <p:txBody>
          <a:bodyPr wrap="square" lIns="90000" tIns="46800" rIns="90000" bIns="46800" anchor="ctr">
            <a:spAutoFit/>
          </a:bodyPr>
          <a:lstStyle/>
          <a:p>
            <a:pPr algn="ctr"/>
            <a:r>
              <a:rPr lang="en-US" dirty="0">
                <a:solidFill>
                  <a:srgbClr val="000000"/>
                </a:solidFill>
              </a:rPr>
              <a:t>Payments System</a:t>
            </a:r>
          </a:p>
        </p:txBody>
      </p:sp>
      <p:sp>
        <p:nvSpPr>
          <p:cNvPr id="13" name="Rectangle 3"/>
          <p:cNvSpPr>
            <a:spLocks noChangeArrowheads="1"/>
          </p:cNvSpPr>
          <p:nvPr/>
        </p:nvSpPr>
        <p:spPr bwMode="auto">
          <a:xfrm>
            <a:off x="2925456" y="2672690"/>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Banks</a:t>
            </a:r>
          </a:p>
        </p:txBody>
      </p:sp>
      <p:sp>
        <p:nvSpPr>
          <p:cNvPr id="14" name="Rectangle 3"/>
          <p:cNvSpPr>
            <a:spLocks noChangeArrowheads="1"/>
          </p:cNvSpPr>
          <p:nvPr/>
        </p:nvSpPr>
        <p:spPr bwMode="auto">
          <a:xfrm>
            <a:off x="428553" y="3862034"/>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Investors</a:t>
            </a:r>
          </a:p>
        </p:txBody>
      </p:sp>
      <p:sp>
        <p:nvSpPr>
          <p:cNvPr id="15" name="Rectangle 3"/>
          <p:cNvSpPr>
            <a:spLocks noChangeArrowheads="1"/>
          </p:cNvSpPr>
          <p:nvPr/>
        </p:nvSpPr>
        <p:spPr bwMode="auto">
          <a:xfrm>
            <a:off x="428565" y="2648476"/>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Lenders</a:t>
            </a:r>
          </a:p>
        </p:txBody>
      </p:sp>
      <p:sp>
        <p:nvSpPr>
          <p:cNvPr id="33" name="Geschweifte Klammer rechts 32"/>
          <p:cNvSpPr/>
          <p:nvPr/>
        </p:nvSpPr>
        <p:spPr bwMode="auto">
          <a:xfrm rot="16200000">
            <a:off x="4248247" y="157756"/>
            <a:ext cx="395345" cy="3592934"/>
          </a:xfrm>
          <a:prstGeom prst="rightBrace">
            <a:avLst>
              <a:gd name="adj1" fmla="val 260068"/>
              <a:gd name="adj2" fmla="val 50000"/>
            </a:avLst>
          </a:prstGeom>
          <a:noFill/>
          <a:ln w="9525"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en-US" sz="2400">
              <a:solidFill>
                <a:srgbClr val="000000"/>
              </a:solidFill>
              <a:latin typeface="Arial Unicode MS" pitchFamily="34" charset="-128"/>
            </a:endParaRPr>
          </a:p>
        </p:txBody>
      </p:sp>
      <p:sp>
        <p:nvSpPr>
          <p:cNvPr id="34" name="Textfeld 33"/>
          <p:cNvSpPr txBox="1"/>
          <p:nvPr/>
        </p:nvSpPr>
        <p:spPr>
          <a:xfrm>
            <a:off x="3671372" y="1325664"/>
            <a:ext cx="1901804" cy="430887"/>
          </a:xfrm>
          <a:prstGeom prst="rect">
            <a:avLst/>
          </a:prstGeom>
          <a:noFill/>
        </p:spPr>
        <p:txBody>
          <a:bodyPr wrap="none" rtlCol="0">
            <a:spAutoFit/>
          </a:bodyPr>
          <a:lstStyle/>
          <a:p>
            <a:pPr algn="ctr"/>
            <a:r>
              <a:rPr lang="en-US" sz="2200" b="1" dirty="0">
                <a:solidFill>
                  <a:srgbClr val="009682"/>
                </a:solidFill>
              </a:rPr>
              <a:t>Intermediaries</a:t>
            </a:r>
          </a:p>
        </p:txBody>
      </p:sp>
      <p:sp>
        <p:nvSpPr>
          <p:cNvPr id="35" name="Rectangle 3"/>
          <p:cNvSpPr>
            <a:spLocks noChangeArrowheads="1"/>
          </p:cNvSpPr>
          <p:nvPr/>
        </p:nvSpPr>
        <p:spPr bwMode="auto">
          <a:xfrm>
            <a:off x="7123082" y="3816323"/>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Investees</a:t>
            </a:r>
          </a:p>
        </p:txBody>
      </p:sp>
      <p:sp>
        <p:nvSpPr>
          <p:cNvPr id="38" name="Rectangle 3"/>
          <p:cNvSpPr>
            <a:spLocks noChangeArrowheads="1"/>
          </p:cNvSpPr>
          <p:nvPr/>
        </p:nvSpPr>
        <p:spPr bwMode="auto">
          <a:xfrm>
            <a:off x="7110260" y="2648273"/>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Borrowers</a:t>
            </a:r>
          </a:p>
        </p:txBody>
      </p:sp>
      <p:sp>
        <p:nvSpPr>
          <p:cNvPr id="40" name="Rectangle 3"/>
          <p:cNvSpPr>
            <a:spLocks noChangeArrowheads="1"/>
          </p:cNvSpPr>
          <p:nvPr/>
        </p:nvSpPr>
        <p:spPr bwMode="auto">
          <a:xfrm>
            <a:off x="4608307" y="2672690"/>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Platforms</a:t>
            </a:r>
          </a:p>
        </p:txBody>
      </p:sp>
      <p:sp>
        <p:nvSpPr>
          <p:cNvPr id="41" name="Rectangle 3"/>
          <p:cNvSpPr>
            <a:spLocks noChangeArrowheads="1"/>
          </p:cNvSpPr>
          <p:nvPr/>
        </p:nvSpPr>
        <p:spPr bwMode="auto">
          <a:xfrm>
            <a:off x="4608317" y="3856333"/>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Financial Institutions</a:t>
            </a:r>
          </a:p>
        </p:txBody>
      </p:sp>
      <p:sp>
        <p:nvSpPr>
          <p:cNvPr id="43" name="Rectangle 3"/>
          <p:cNvSpPr>
            <a:spLocks noChangeArrowheads="1"/>
          </p:cNvSpPr>
          <p:nvPr/>
        </p:nvSpPr>
        <p:spPr bwMode="auto">
          <a:xfrm>
            <a:off x="1202669" y="5573945"/>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Customers &amp; Clients</a:t>
            </a:r>
          </a:p>
        </p:txBody>
      </p:sp>
      <p:sp>
        <p:nvSpPr>
          <p:cNvPr id="44" name="Rectangle 3"/>
          <p:cNvSpPr>
            <a:spLocks noChangeArrowheads="1"/>
          </p:cNvSpPr>
          <p:nvPr/>
        </p:nvSpPr>
        <p:spPr bwMode="auto">
          <a:xfrm>
            <a:off x="6681561" y="5420352"/>
            <a:ext cx="1368425" cy="830263"/>
          </a:xfrm>
          <a:prstGeom prst="rect">
            <a:avLst/>
          </a:prstGeom>
          <a:solidFill>
            <a:schemeClr val="bg2"/>
          </a:solidFill>
          <a:ln w="9525">
            <a:solidFill>
              <a:schemeClr val="tx1"/>
            </a:solidFill>
            <a:miter lim="800000"/>
            <a:headEnd/>
            <a:tailEnd/>
          </a:ln>
        </p:spPr>
        <p:txBody>
          <a:bodyPr anchor="ctr"/>
          <a:lstStyle/>
          <a:p>
            <a:pPr algn="ctr"/>
            <a:r>
              <a:rPr lang="en-US" dirty="0">
                <a:solidFill>
                  <a:srgbClr val="000000"/>
                </a:solidFill>
              </a:rPr>
              <a:t>Retail</a:t>
            </a:r>
          </a:p>
        </p:txBody>
      </p:sp>
      <p:sp>
        <p:nvSpPr>
          <p:cNvPr id="45" name="Title 44"/>
          <p:cNvSpPr>
            <a:spLocks noGrp="1"/>
          </p:cNvSpPr>
          <p:nvPr>
            <p:ph type="title"/>
          </p:nvPr>
        </p:nvSpPr>
        <p:spPr>
          <a:xfrm>
            <a:off x="459738" y="-241659"/>
            <a:ext cx="8229600" cy="1143000"/>
          </a:xfrm>
        </p:spPr>
        <p:txBody>
          <a:bodyPr/>
          <a:lstStyle/>
          <a:p>
            <a:r>
              <a:rPr lang="en-US" dirty="0"/>
              <a:t>The Financial System</a:t>
            </a:r>
          </a:p>
        </p:txBody>
      </p:sp>
      <p:sp>
        <p:nvSpPr>
          <p:cNvPr id="47" name="Geschweifte Klammer rechts 32"/>
          <p:cNvSpPr/>
          <p:nvPr/>
        </p:nvSpPr>
        <p:spPr bwMode="auto">
          <a:xfrm rot="16200000">
            <a:off x="979465" y="1508470"/>
            <a:ext cx="274320" cy="1661761"/>
          </a:xfrm>
          <a:prstGeom prst="rightBrace">
            <a:avLst>
              <a:gd name="adj1" fmla="val 151444"/>
              <a:gd name="adj2" fmla="val 50000"/>
            </a:avLst>
          </a:prstGeom>
          <a:noFill/>
          <a:ln w="9525"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en-US" sz="2400">
              <a:solidFill>
                <a:srgbClr val="000000"/>
              </a:solidFill>
              <a:latin typeface="Arial Unicode MS" pitchFamily="34" charset="-128"/>
            </a:endParaRPr>
          </a:p>
        </p:txBody>
      </p:sp>
      <p:sp>
        <p:nvSpPr>
          <p:cNvPr id="48" name="Textfeld 33"/>
          <p:cNvSpPr txBox="1"/>
          <p:nvPr/>
        </p:nvSpPr>
        <p:spPr>
          <a:xfrm>
            <a:off x="85341" y="1835643"/>
            <a:ext cx="2043380" cy="430887"/>
          </a:xfrm>
          <a:prstGeom prst="rect">
            <a:avLst/>
          </a:prstGeom>
          <a:noFill/>
        </p:spPr>
        <p:txBody>
          <a:bodyPr wrap="none" rtlCol="0">
            <a:spAutoFit/>
          </a:bodyPr>
          <a:lstStyle/>
          <a:p>
            <a:pPr algn="ctr"/>
            <a:r>
              <a:rPr lang="en-US" sz="2200" b="1" dirty="0">
                <a:solidFill>
                  <a:srgbClr val="009682"/>
                </a:solidFill>
              </a:rPr>
              <a:t>Source of Funds</a:t>
            </a:r>
          </a:p>
        </p:txBody>
      </p:sp>
      <p:sp>
        <p:nvSpPr>
          <p:cNvPr id="49" name="Geschweifte Klammer rechts 32"/>
          <p:cNvSpPr/>
          <p:nvPr/>
        </p:nvSpPr>
        <p:spPr bwMode="auto">
          <a:xfrm rot="16200000">
            <a:off x="7670134" y="1534426"/>
            <a:ext cx="274320" cy="1661761"/>
          </a:xfrm>
          <a:prstGeom prst="rightBrace">
            <a:avLst>
              <a:gd name="adj1" fmla="val 151444"/>
              <a:gd name="adj2" fmla="val 50000"/>
            </a:avLst>
          </a:prstGeom>
          <a:noFill/>
          <a:ln w="9525" cap="flat" cmpd="sng" algn="ctr">
            <a:solidFill>
              <a:schemeClr val="accent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en-US" sz="2400">
              <a:solidFill>
                <a:srgbClr val="000000"/>
              </a:solidFill>
              <a:latin typeface="Arial Unicode MS" pitchFamily="34" charset="-128"/>
            </a:endParaRPr>
          </a:p>
        </p:txBody>
      </p:sp>
      <p:sp>
        <p:nvSpPr>
          <p:cNvPr id="50" name="Textfeld 33"/>
          <p:cNvSpPr txBox="1"/>
          <p:nvPr/>
        </p:nvSpPr>
        <p:spPr>
          <a:xfrm>
            <a:off x="6361308" y="1570393"/>
            <a:ext cx="2602637" cy="430887"/>
          </a:xfrm>
          <a:prstGeom prst="rect">
            <a:avLst/>
          </a:prstGeom>
          <a:noFill/>
        </p:spPr>
        <p:txBody>
          <a:bodyPr wrap="none" rtlCol="0">
            <a:spAutoFit/>
          </a:bodyPr>
          <a:lstStyle/>
          <a:p>
            <a:pPr algn="ctr"/>
            <a:r>
              <a:rPr lang="en-US" sz="2200" b="1" dirty="0">
                <a:solidFill>
                  <a:srgbClr val="009682"/>
                </a:solidFill>
              </a:rPr>
              <a:t>Destination of Funds</a:t>
            </a:r>
          </a:p>
        </p:txBody>
      </p:sp>
    </p:spTree>
    <p:extLst>
      <p:ext uri="{BB962C8B-B14F-4D97-AF65-F5344CB8AC3E}">
        <p14:creationId xmlns:p14="http://schemas.microsoft.com/office/powerpoint/2010/main" val="1904593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65751" y="1168598"/>
            <a:ext cx="5612497" cy="4875372"/>
          </a:xfrm>
          <a:prstGeom prst="rect">
            <a:avLst/>
          </a:prstGeom>
        </p:spPr>
      </p:pic>
      <p:sp>
        <p:nvSpPr>
          <p:cNvPr id="2" name="Title 1"/>
          <p:cNvSpPr>
            <a:spLocks noGrp="1"/>
          </p:cNvSpPr>
          <p:nvPr>
            <p:ph type="title"/>
          </p:nvPr>
        </p:nvSpPr>
        <p:spPr/>
        <p:txBody>
          <a:bodyPr>
            <a:normAutofit fontScale="90000"/>
          </a:bodyPr>
          <a:lstStyle/>
          <a:p>
            <a:r>
              <a:rPr lang="en-CA" dirty="0"/>
              <a:t>The Accounting System: Flow of Funds and Information</a:t>
            </a:r>
          </a:p>
        </p:txBody>
      </p:sp>
      <p:sp>
        <p:nvSpPr>
          <p:cNvPr id="5" name="TextBox 4"/>
          <p:cNvSpPr txBox="1"/>
          <p:nvPr/>
        </p:nvSpPr>
        <p:spPr>
          <a:xfrm>
            <a:off x="5999871" y="6293010"/>
            <a:ext cx="2686929" cy="338554"/>
          </a:xfrm>
          <a:prstGeom prst="rect">
            <a:avLst/>
          </a:prstGeom>
          <a:noFill/>
        </p:spPr>
        <p:txBody>
          <a:bodyPr wrap="square" rtlCol="0">
            <a:spAutoFit/>
          </a:bodyPr>
          <a:lstStyle/>
          <a:p>
            <a:r>
              <a:rPr lang="en-CA" sz="1600" dirty="0"/>
              <a:t>Healy &amp; Palepu, JAE 2001</a:t>
            </a:r>
          </a:p>
        </p:txBody>
      </p:sp>
    </p:spTree>
    <p:extLst>
      <p:ext uri="{BB962C8B-B14F-4D97-AF65-F5344CB8AC3E}">
        <p14:creationId xmlns:p14="http://schemas.microsoft.com/office/powerpoint/2010/main" val="2355466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heme1" id="{3DF6EC6F-7539-4DC8-A976-1C86854827B2}" vid="{1BC4F31B-4656-4FF4-AAB8-08A81947EA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2479</TotalTime>
  <Words>1523</Words>
  <Application>Microsoft Macintosh PowerPoint</Application>
  <PresentationFormat>On-screen Show (4:3)</PresentationFormat>
  <Paragraphs>398</Paragraphs>
  <Slides>44</Slides>
  <Notes>3</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Theme1</vt:lpstr>
      <vt:lpstr>MFIN 841: Investments, Spring 2017 </vt:lpstr>
      <vt:lpstr>PowerPoint Presentation</vt:lpstr>
      <vt:lpstr>Welcome to FinTech!</vt:lpstr>
      <vt:lpstr>What is FinTech?</vt:lpstr>
      <vt:lpstr>Course Goals</vt:lpstr>
      <vt:lpstr>The instructor</vt:lpstr>
      <vt:lpstr>This lecture – Overview of FinTech</vt:lpstr>
      <vt:lpstr>The Financial System</vt:lpstr>
      <vt:lpstr>The Accounting System: Flow of Funds and Information</vt:lpstr>
      <vt:lpstr>Savings = Investment</vt:lpstr>
      <vt:lpstr>Financial Intermediaries</vt:lpstr>
      <vt:lpstr>Destinations of Funds</vt:lpstr>
      <vt:lpstr>The Payment System</vt:lpstr>
      <vt:lpstr>Disruptions to Financial System</vt:lpstr>
      <vt:lpstr>PowerPoint Presentation</vt:lpstr>
      <vt:lpstr>Block chain &amp; bit coin</vt:lpstr>
      <vt:lpstr>Bitcoin (2009-present)</vt:lpstr>
      <vt:lpstr>Bitcoin (2009-present)</vt:lpstr>
      <vt:lpstr>Transaction chain</vt:lpstr>
      <vt:lpstr>Block chain architecture</vt:lpstr>
      <vt:lpstr>PowerPoint Presentation</vt:lpstr>
      <vt:lpstr>What are robo advisors?</vt:lpstr>
      <vt:lpstr>Is it good or is it bad?</vt:lpstr>
      <vt:lpstr>Demographics and future</vt:lpstr>
      <vt:lpstr>Peer to peer (P2P) lending and investing</vt:lpstr>
      <vt:lpstr>How does it affect the financial system?</vt:lpstr>
      <vt:lpstr>P2P definition</vt:lpstr>
      <vt:lpstr>Growth of industry</vt:lpstr>
      <vt:lpstr>PowerPoint Presentation</vt:lpstr>
      <vt:lpstr>Comic relief</vt:lpstr>
      <vt:lpstr>Peer to peer lending</vt:lpstr>
      <vt:lpstr>PowerPoint Presentation</vt:lpstr>
      <vt:lpstr>Crowdfunding - overview</vt:lpstr>
      <vt:lpstr>The need for crowdfunding</vt:lpstr>
      <vt:lpstr>Crowdfunding platforms</vt:lpstr>
      <vt:lpstr>PowerPoint Presentation</vt:lpstr>
      <vt:lpstr>Does Social Media matter?</vt:lpstr>
      <vt:lpstr>Twitter: Types of Tweets</vt:lpstr>
      <vt:lpstr>Twitter in the Finance Industry</vt:lpstr>
      <vt:lpstr>PowerPoint Presentation</vt:lpstr>
      <vt:lpstr>Investors and Technology</vt:lpstr>
      <vt:lpstr>IT has changed the traditional trading process</vt:lpstr>
      <vt:lpstr>Has Algorithmic Trading Increased?</vt:lpstr>
      <vt:lpstr>This lecture</vt:lpstr>
    </vt:vector>
  </TitlesOfParts>
  <Company>KIT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Riordan</dc:creator>
  <cp:lastModifiedBy>Ryan Riordan</cp:lastModifiedBy>
  <cp:revision>138</cp:revision>
  <dcterms:created xsi:type="dcterms:W3CDTF">2016-04-21T14:17:16Z</dcterms:created>
  <dcterms:modified xsi:type="dcterms:W3CDTF">2017-03-09T00:52:23Z</dcterms:modified>
</cp:coreProperties>
</file>